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77" r:id="rId3"/>
    <p:sldId id="289" r:id="rId4"/>
    <p:sldId id="290" r:id="rId5"/>
    <p:sldId id="291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0" r:id="rId16"/>
    <p:sldId id="311" r:id="rId17"/>
    <p:sldId id="313" r:id="rId18"/>
    <p:sldId id="314" r:id="rId19"/>
    <p:sldId id="324" r:id="rId20"/>
    <p:sldId id="315" r:id="rId21"/>
    <p:sldId id="318" r:id="rId22"/>
    <p:sldId id="319" r:id="rId23"/>
    <p:sldId id="320" r:id="rId24"/>
    <p:sldId id="321" r:id="rId25"/>
    <p:sldId id="322" r:id="rId26"/>
    <p:sldId id="276" r:id="rId2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A5D8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 autoAdjust="0"/>
  </p:normalViewPr>
  <p:slideViewPr>
    <p:cSldViewPr>
      <p:cViewPr>
        <p:scale>
          <a:sx n="66" d="100"/>
          <a:sy n="66" d="100"/>
        </p:scale>
        <p:origin x="-1710" y="-5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100" d="100"/>
          <a:sy n="100" d="100"/>
        </p:scale>
        <p:origin x="-864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51DCE-878B-44E2-B361-F542F6BBA0CF}" type="datetimeFigureOut">
              <a:rPr lang="ko-KR" altLang="en-US" smtClean="0"/>
              <a:pPr/>
              <a:t>2019-02-27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1253D3-C2F7-4B9C-A5A7-162FCA56A0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658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253D3-C2F7-4B9C-A5A7-162FCA56A06B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 bwMode="gray"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black">
          <a:xfrm>
            <a:off x="1371600" y="4724400"/>
            <a:ext cx="7239000" cy="1066800"/>
          </a:xfrm>
          <a:effectLst>
            <a:outerShdw dist="28398" dir="1593903" algn="ctr" rotWithShape="0">
              <a:schemeClr val="bg1"/>
            </a:outerShdw>
          </a:effectLst>
        </p:spPr>
        <p:txBody>
          <a:bodyPr/>
          <a:lstStyle>
            <a:lvl1pPr algn="r">
              <a:defRPr sz="4000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altLang="ko-K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black">
          <a:xfrm>
            <a:off x="1371600" y="5791200"/>
            <a:ext cx="7239000" cy="381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2400" b="0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부제목 스타일 편집</a:t>
            </a:r>
            <a:endParaRPr lang="en-US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-32" y="6572272"/>
            <a:ext cx="28956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0000"/>
                </a:solidFill>
                <a:latin typeface="+mn-lt"/>
                <a:ea typeface="굴림" charset="-127"/>
              </a:defRPr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E91298-D5C3-4E2D-B11A-0017ED65C967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09538"/>
            <a:ext cx="2057400" cy="6129337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09538"/>
            <a:ext cx="6019800" cy="612933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E3AEE3-322B-4662-82E5-7A97A6ECE2C5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05000" y="109538"/>
            <a:ext cx="6553200" cy="563562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457200" y="990600"/>
            <a:ext cx="8229600" cy="5248275"/>
          </a:xfrm>
        </p:spPr>
        <p:txBody>
          <a:bodyPr/>
          <a:lstStyle/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3429000" y="6477000"/>
            <a:ext cx="2133600" cy="241300"/>
          </a:xfrm>
        </p:spPr>
        <p:txBody>
          <a:bodyPr/>
          <a:lstStyle>
            <a:lvl1pPr>
              <a:defRPr/>
            </a:lvl1pPr>
          </a:lstStyle>
          <a:p>
            <a:fld id="{612ADDFF-7CDB-49F9-A130-6BEF55146F5A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F74A90-403F-48D7-818B-EFCC2CE487B2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6E4963-0E54-476C-9456-EE8A4F626974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10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90600"/>
            <a:ext cx="4038600" cy="5248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4038600" cy="5248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C7D823-0629-414E-AEFE-14A62DD61CF9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0CF907-FEF4-486D-BC79-2B5D9E8EE7DA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10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C25DAD-40E9-415D-9C5B-24CF8AB391D2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64B3E2-EBF8-40C1-9E0B-37C4581C0AD9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E85548-86C9-4A46-A49A-E6EF3D1DA4A9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181DEE9-83BA-4501-98B8-AA301F5B544B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48400" y="6492701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" name="Object 51"/>
          <p:cNvGraphicFramePr>
            <a:graphicFrameLocks noChangeAspect="1"/>
          </p:cNvGraphicFramePr>
          <p:nvPr/>
        </p:nvGraphicFramePr>
        <p:xfrm>
          <a:off x="0" y="0"/>
          <a:ext cx="91440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" name="Image" r:id="rId15" imgW="13003175" imgH="1523272" progId="">
                  <p:embed/>
                </p:oleObj>
              </mc:Choice>
              <mc:Fallback>
                <p:oleObj name="Image" r:id="rId15" imgW="13003175" imgH="1523272" progId="">
                  <p:embed/>
                  <p:pic>
                    <p:nvPicPr>
                      <p:cNvPr id="0" name="Picture 8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68A6EA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C0C0C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212904" y="6461125"/>
            <a:ext cx="28956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FF0000"/>
                </a:solidFill>
                <a:latin typeface="+mn-lt"/>
                <a:ea typeface="굴림" charset="-127"/>
              </a:defRPr>
            </a:lvl1pPr>
          </a:lstStyle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1905000" y="109538"/>
            <a:ext cx="65532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en-US" altLang="ko-KR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990600"/>
            <a:ext cx="8229600" cy="524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altLang="ko-KR" dirty="0" smtClean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429000" y="6477000"/>
            <a:ext cx="2133600" cy="24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n-lt"/>
                <a:ea typeface="굴림" charset="-127"/>
              </a:defRPr>
            </a:lvl1pPr>
          </a:lstStyle>
          <a:p>
            <a:fld id="{1340F827-45F9-4706-85DA-0DB2043C1BA8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1076" name="Rectangle 52"/>
          <p:cNvSpPr>
            <a:spLocks noChangeArrowheads="1"/>
          </p:cNvSpPr>
          <p:nvPr/>
        </p:nvSpPr>
        <p:spPr bwMode="gray">
          <a:xfrm>
            <a:off x="0" y="6781800"/>
            <a:ext cx="9144000" cy="762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pic>
        <p:nvPicPr>
          <p:cNvPr id="9" name="Picture 88" descr="C:\Users\Administrator\Desktop\커피잔.jpg"/>
          <p:cNvPicPr preferRelativeResize="0">
            <a:picLocks noChangeArrowheads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52" y="142852"/>
            <a:ext cx="532800" cy="500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v"/>
        <a:defRPr sz="2800" b="1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800">
          <a:solidFill>
            <a:schemeClr val="tx1"/>
          </a:solidFill>
          <a:latin typeface="Arial" charset="0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Arial" charset="0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omcat.apache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clipse.org/downloads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../source/ch02/testPage.jsp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jspstudy.co.kr/myapp/testPage.jsp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racle.com/technetwork/jav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tomcat.apache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55576" y="5949280"/>
            <a:ext cx="8208912" cy="62096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 sz="4000" b="1" dirty="0">
                <a:ea typeface="굴림" charset="-127"/>
              </a:rPr>
              <a:t>JDK, Tomcat, Eclipse </a:t>
            </a:r>
            <a:r>
              <a:rPr lang="ko-KR" altLang="en-US" sz="4000" b="1" dirty="0">
                <a:ea typeface="굴림" charset="-127"/>
              </a:rPr>
              <a:t>설치</a:t>
            </a:r>
            <a:endParaRPr lang="en-US" altLang="ko-KR" sz="4000" b="1" dirty="0">
              <a:ea typeface="굴림" charset="-127"/>
            </a:endParaRP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ctrTitle"/>
          </p:nvPr>
        </p:nvSpPr>
        <p:spPr>
          <a:xfrm>
            <a:off x="4965670" y="4725144"/>
            <a:ext cx="3926810" cy="1090380"/>
          </a:xfrm>
        </p:spPr>
        <p:txBody>
          <a:bodyPr/>
          <a:lstStyle/>
          <a:p>
            <a:r>
              <a:rPr lang="en-US" altLang="ko-KR" dirty="0" smtClean="0">
                <a:ea typeface="굴림" charset="-127"/>
              </a:rPr>
              <a:t>Chapter02</a:t>
            </a:r>
            <a:r>
              <a:rPr lang="en-US" altLang="ko-KR" sz="3200" dirty="0" smtClean="0">
                <a:ea typeface="굴림" charset="-127"/>
              </a:rPr>
              <a:t>  </a:t>
            </a:r>
            <a:endParaRPr lang="en-US" altLang="ko-KR" sz="3200" dirty="0">
              <a:ea typeface="굴림" charset="-127"/>
            </a:endParaRPr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pic>
        <p:nvPicPr>
          <p:cNvPr id="6" name="Picture 2" descr="C:\Users\Administrator\Desktop\커피잔.jpg"/>
          <p:cNvPicPr preferRelativeResize="0"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314" y="4929198"/>
            <a:ext cx="687600" cy="687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Tomcat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985" y="2204864"/>
            <a:ext cx="8700305" cy="40724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57200" y="1484313"/>
            <a:ext cx="8003232" cy="43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/>
              <a:t>톰캣 버전별 </a:t>
            </a:r>
            <a:r>
              <a:rPr lang="en-US" altLang="ko-KR" sz="2000" kern="0" dirty="0" smtClean="0"/>
              <a:t>Servlet/JSP </a:t>
            </a:r>
            <a:r>
              <a:rPr lang="ko-KR" altLang="en-US" sz="2000" kern="0" dirty="0" smtClean="0"/>
              <a:t>사양</a:t>
            </a:r>
            <a:endParaRPr lang="ko-KR" altLang="en-US" sz="2000" kern="0" dirty="0"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684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Tomcat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8229600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300" kern="0" dirty="0" smtClean="0">
                <a:latin typeface="+mj-ea"/>
                <a:ea typeface="+mj-ea"/>
                <a:hlinkClick r:id="rId3"/>
              </a:rPr>
              <a:t>http://tomcat.apache.org</a:t>
            </a:r>
            <a:r>
              <a:rPr lang="ko-KR" altLang="en-US" sz="2300" kern="0" dirty="0" smtClean="0">
                <a:latin typeface="굴림" pitchFamily="50" charset="-127"/>
                <a:ea typeface="굴림" pitchFamily="50" charset="-127"/>
              </a:rPr>
              <a:t>에서 </a:t>
            </a:r>
            <a:r>
              <a:rPr lang="en-US" altLang="ko-KR" sz="2300" kern="0" dirty="0">
                <a:latin typeface="굴림" pitchFamily="50" charset="-127"/>
                <a:ea typeface="굴림" pitchFamily="50" charset="-127"/>
                <a:cs typeface="Times New Roman" pitchFamily="18" charset="0"/>
              </a:rPr>
              <a:t>9</a:t>
            </a:r>
            <a:r>
              <a:rPr lang="en-US" altLang="ko-KR" sz="2300" kern="0" dirty="0" smtClean="0">
                <a:latin typeface="굴림" pitchFamily="50" charset="-127"/>
                <a:ea typeface="굴림" pitchFamily="50" charset="-127"/>
                <a:cs typeface="Times New Roman" pitchFamily="18" charset="0"/>
              </a:rPr>
              <a:t>.0</a:t>
            </a:r>
            <a:r>
              <a:rPr lang="ko-KR" altLang="en-US" sz="2300" kern="0" dirty="0" smtClean="0">
                <a:latin typeface="굴림" pitchFamily="50" charset="-127"/>
                <a:ea typeface="굴림" pitchFamily="50" charset="-127"/>
                <a:cs typeface="Times New Roman" pitchFamily="18" charset="0"/>
              </a:rPr>
              <a:t>버전 다운로드</a:t>
            </a: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409" y="1916832"/>
            <a:ext cx="7131174" cy="4564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982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Tomcat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57200" y="1484313"/>
            <a:ext cx="8218488" cy="43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/>
              <a:t>다운로드 후 설치</a:t>
            </a:r>
            <a:endParaRPr lang="en-US" altLang="ko-KR" sz="2000" kern="0" dirty="0" smtClean="0"/>
          </a:p>
          <a:p>
            <a:pPr lvl="1"/>
            <a:r>
              <a:rPr lang="ko-KR" altLang="en-US" sz="1800" kern="0" dirty="0" smtClean="0"/>
              <a:t>교재의 예제진행을 위해 </a:t>
            </a:r>
            <a:r>
              <a:rPr lang="en-US" altLang="ko-KR" sz="1800" kern="0" dirty="0" smtClean="0"/>
              <a:t>‘Full’</a:t>
            </a:r>
            <a:r>
              <a:rPr lang="ko-KR" altLang="en-US" sz="1800" kern="0" dirty="0" smtClean="0"/>
              <a:t>로 설치</a:t>
            </a:r>
            <a:endParaRPr lang="ko-KR" altLang="en-US" sz="1800" kern="0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420888"/>
            <a:ext cx="5058384" cy="396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293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Tomcat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57200" y="1484313"/>
            <a:ext cx="8218488" cy="43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/>
              <a:t>다운로드 후 설치</a:t>
            </a:r>
            <a:endParaRPr lang="en-US" altLang="ko-KR" sz="2000" kern="0" dirty="0" smtClean="0"/>
          </a:p>
          <a:p>
            <a:pPr lvl="1"/>
            <a:r>
              <a:rPr lang="ko-KR" altLang="en-US" sz="1800" kern="0" dirty="0" smtClean="0"/>
              <a:t>포트번호가 </a:t>
            </a:r>
            <a:r>
              <a:rPr lang="en-US" altLang="ko-KR" sz="1800" kern="0" dirty="0" smtClean="0"/>
              <a:t>‘80’</a:t>
            </a:r>
            <a:r>
              <a:rPr lang="ko-KR" altLang="en-US" sz="1800" kern="0" dirty="0" smtClean="0"/>
              <a:t>일 경우 주소에서 생략 가능</a:t>
            </a:r>
            <a:endParaRPr lang="ko-KR" altLang="en-US" sz="1800" kern="0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348880"/>
            <a:ext cx="5112568" cy="3986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593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Tomcat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57200" y="1484313"/>
            <a:ext cx="8218488" cy="43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/>
              <a:t>다운로드 후 설치</a:t>
            </a:r>
            <a:endParaRPr lang="en-US" altLang="ko-KR" sz="2000" kern="0" dirty="0" smtClean="0"/>
          </a:p>
          <a:p>
            <a:pPr lvl="1"/>
            <a:r>
              <a:rPr lang="en-US" altLang="ko-KR" sz="1800" kern="0" dirty="0" smtClean="0"/>
              <a:t>‘</a:t>
            </a:r>
            <a:r>
              <a:rPr lang="en-US" altLang="ko-KR" sz="1800" kern="0" dirty="0" smtClean="0"/>
              <a:t>C:\Jsp\Tomcat </a:t>
            </a:r>
            <a:r>
              <a:rPr lang="en-US" altLang="ko-KR" sz="1800" kern="0" dirty="0" smtClean="0"/>
              <a:t>9.0</a:t>
            </a:r>
            <a:r>
              <a:rPr lang="en-US" altLang="ko-KR" sz="1800" kern="0" dirty="0" smtClean="0"/>
              <a:t>’</a:t>
            </a:r>
            <a:r>
              <a:rPr lang="ko-KR" altLang="en-US" sz="1800" kern="0" dirty="0" smtClean="0"/>
              <a:t>으로 설치경로 지정</a:t>
            </a:r>
            <a:endParaRPr lang="ko-KR" altLang="en-US" sz="1800" kern="0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348880"/>
            <a:ext cx="5061108" cy="396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246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Tomcat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57200" y="1484313"/>
            <a:ext cx="8218488" cy="43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/>
              <a:t>정상작동 여부 확인</a:t>
            </a:r>
            <a:endParaRPr lang="en-US" altLang="ko-KR" sz="2000" kern="0" dirty="0" smtClean="0"/>
          </a:p>
          <a:p>
            <a:pPr lvl="1"/>
            <a:r>
              <a:rPr lang="ko-KR" altLang="en-US" sz="1800" kern="0" dirty="0" smtClean="0"/>
              <a:t>브라우저 주소창에 </a:t>
            </a:r>
            <a:r>
              <a:rPr lang="en-US" altLang="ko-KR" sz="1800" kern="0" dirty="0" smtClean="0"/>
              <a:t>‘localhost’</a:t>
            </a:r>
            <a:r>
              <a:rPr lang="ko-KR" altLang="en-US" sz="1800" kern="0" dirty="0" smtClean="0"/>
              <a:t>입력하여 톰캣 정상작동 여부 확인</a:t>
            </a:r>
            <a:endParaRPr lang="ko-KR" altLang="en-US" sz="1800" kern="0" dirty="0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348880"/>
            <a:ext cx="6982846" cy="3875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324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Tomcat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57200" y="1484313"/>
            <a:ext cx="9875440" cy="43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/>
              <a:t>서비스 설정</a:t>
            </a:r>
            <a:endParaRPr lang="en-US" altLang="ko-KR" sz="2000" kern="0" dirty="0" smtClean="0"/>
          </a:p>
          <a:p>
            <a:pPr lvl="1"/>
            <a:r>
              <a:rPr lang="ko-KR" altLang="en-US" sz="1800" kern="0" dirty="0" smtClean="0"/>
              <a:t>이클립스 관리 목적을 </a:t>
            </a:r>
            <a:r>
              <a:rPr lang="ko-KR" altLang="en-US" sz="1800" kern="0" dirty="0" smtClean="0"/>
              <a:t>위해 윈도우 </a:t>
            </a:r>
            <a:r>
              <a:rPr lang="en-US" altLang="ko-KR" sz="1800" kern="0" dirty="0" smtClean="0"/>
              <a:t>[</a:t>
            </a:r>
            <a:r>
              <a:rPr lang="ko-KR" altLang="en-US" sz="1800" kern="0" dirty="0" smtClean="0"/>
              <a:t>서비스</a:t>
            </a:r>
            <a:r>
              <a:rPr lang="en-US" altLang="ko-KR" sz="1800" kern="0" dirty="0" smtClean="0"/>
              <a:t>]</a:t>
            </a:r>
            <a:r>
              <a:rPr lang="ko-KR" altLang="en-US" sz="1800" kern="0" dirty="0" smtClean="0"/>
              <a:t>에서 </a:t>
            </a:r>
            <a:r>
              <a:rPr lang="ko-KR" altLang="en-US" sz="1800" kern="0" dirty="0" smtClean="0"/>
              <a:t>시작 유형을 </a:t>
            </a:r>
            <a:r>
              <a:rPr lang="en-US" altLang="ko-KR" sz="1800" kern="0" dirty="0" smtClean="0"/>
              <a:t>[</a:t>
            </a:r>
            <a:r>
              <a:rPr lang="ko-KR" altLang="en-US" sz="1800" kern="0" dirty="0" smtClean="0"/>
              <a:t>수</a:t>
            </a:r>
            <a:r>
              <a:rPr lang="ko-KR" altLang="en-US" sz="1800" kern="0" dirty="0"/>
              <a:t>동</a:t>
            </a:r>
            <a:r>
              <a:rPr lang="en-US" altLang="ko-KR" sz="1800" kern="0" dirty="0" smtClean="0"/>
              <a:t>]</a:t>
            </a:r>
            <a:endParaRPr lang="en-US" altLang="ko-KR" sz="1800" kern="0" dirty="0" smtClean="0"/>
          </a:p>
          <a:p>
            <a:pPr marL="457200" lvl="1" indent="0">
              <a:buNone/>
            </a:pPr>
            <a:endParaRPr lang="ko-KR" altLang="en-US" sz="1800" kern="0" dirty="0"/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004" y="2276872"/>
            <a:ext cx="5160148" cy="4231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246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eclipse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8939336" cy="1080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000" kern="0" dirty="0" smtClean="0">
                <a:latin typeface="+mj-lt"/>
              </a:rPr>
              <a:t>eclipse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  <a:r>
              <a:rPr lang="ko-KR" altLang="en-US" sz="2000" kern="0" dirty="0" smtClean="0">
                <a:latin typeface="+mn-ea"/>
              </a:rPr>
              <a:t>다운로드 및 압축해제</a:t>
            </a:r>
            <a:endParaRPr lang="en-US" altLang="ko-KR" sz="2000" kern="0" dirty="0" smtClean="0">
              <a:latin typeface="+mn-ea"/>
            </a:endParaRPr>
          </a:p>
          <a:p>
            <a:r>
              <a:rPr lang="en-US" altLang="ko-KR" sz="2000" kern="0" dirty="0" smtClean="0">
                <a:latin typeface="+mn-ea"/>
                <a:hlinkClick r:id="rId3"/>
              </a:rPr>
              <a:t>http://eclipse.org/downloads</a:t>
            </a:r>
            <a:r>
              <a:rPr lang="en-US" altLang="ko-KR" sz="2000" kern="0" dirty="0" smtClean="0">
                <a:latin typeface="+mn-ea"/>
              </a:rPr>
              <a:t>  -&gt;</a:t>
            </a:r>
            <a:r>
              <a:rPr lang="en-US" altLang="ko-KR" sz="2000" kern="0" dirty="0">
                <a:latin typeface="Arial Narrow" pitchFamily="34" charset="0"/>
              </a:rPr>
              <a:t> 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  <a:r>
              <a:rPr lang="en-US" altLang="ko-KR" sz="2000" b="0" dirty="0" smtClean="0">
                <a:solidFill>
                  <a:schemeClr val="tx1"/>
                </a:solidFill>
              </a:rPr>
              <a:t>Get </a:t>
            </a:r>
            <a:r>
              <a:rPr lang="en-US" altLang="ko-KR" sz="2000" b="0" dirty="0">
                <a:solidFill>
                  <a:schemeClr val="tx1"/>
                </a:solidFill>
              </a:rPr>
              <a:t>Eclipse SimRel </a:t>
            </a:r>
            <a:r>
              <a:rPr lang="en-US" altLang="ko-KR" sz="2000" b="0" dirty="0" smtClean="0">
                <a:solidFill>
                  <a:schemeClr val="tx1"/>
                </a:solidFill>
              </a:rPr>
              <a:t>2018‑09</a:t>
            </a:r>
            <a:r>
              <a:rPr lang="ko-KR" altLang="en-US" sz="2000" kern="0" dirty="0" smtClean="0">
                <a:latin typeface="Arial Narrow" pitchFamily="34" charset="0"/>
              </a:rPr>
              <a:t> </a:t>
            </a:r>
            <a:endParaRPr lang="en-US" altLang="ko-KR" sz="2000" kern="0" dirty="0" smtClean="0">
              <a:latin typeface="+mn-ea"/>
            </a:endParaRP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204864"/>
            <a:ext cx="7928160" cy="42084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4250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eclipse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7643192" cy="720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000" kern="0" dirty="0" smtClean="0"/>
              <a:t>eclipse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  <a:r>
              <a:rPr lang="ko-KR" altLang="en-US" sz="2000" kern="0" dirty="0" smtClean="0">
                <a:latin typeface="Arial Narrow" pitchFamily="34" charset="0"/>
              </a:rPr>
              <a:t>다운로드 </a:t>
            </a:r>
            <a:r>
              <a:rPr lang="ko-KR" altLang="en-US" sz="2000" kern="0" dirty="0" smtClean="0">
                <a:latin typeface="Arial Narrow" pitchFamily="34" charset="0"/>
              </a:rPr>
              <a:t>및  실행</a:t>
            </a:r>
            <a:endParaRPr lang="en-US" altLang="ko-KR" sz="2000" kern="0" dirty="0">
              <a:latin typeface="Arial Narrow" pitchFamily="34" charset="0"/>
            </a:endParaRPr>
          </a:p>
          <a:p>
            <a:pPr lvl="1"/>
            <a:r>
              <a:rPr lang="ko-KR" altLang="en-US" sz="2000" kern="0" dirty="0" smtClean="0">
                <a:latin typeface="Arial Narrow" pitchFamily="34" charset="0"/>
              </a:rPr>
              <a:t>다운로드</a:t>
            </a:r>
            <a:r>
              <a:rPr lang="ko-KR" altLang="en-US" sz="2000" kern="0" dirty="0" smtClean="0">
                <a:latin typeface="Arial Narrow" pitchFamily="34" charset="0"/>
              </a:rPr>
              <a:t> </a:t>
            </a:r>
            <a:r>
              <a:rPr lang="ko-KR" altLang="en-US" sz="2000" kern="0" dirty="0" smtClean="0">
                <a:latin typeface="Arial Narrow" pitchFamily="34" charset="0"/>
              </a:rPr>
              <a:t>후 </a:t>
            </a:r>
            <a:r>
              <a:rPr lang="en-US" altLang="ko-KR" sz="2000" kern="0" dirty="0" smtClean="0">
                <a:latin typeface="Arial Narrow" pitchFamily="34" charset="0"/>
              </a:rPr>
              <a:t>‘</a:t>
            </a:r>
            <a:r>
              <a:rPr lang="en-US" altLang="ko-KR" sz="2000" kern="0" dirty="0" smtClean="0">
                <a:latin typeface="+mn-ea"/>
              </a:rPr>
              <a:t>eclipse-int-win64.exe</a:t>
            </a:r>
            <a:r>
              <a:rPr lang="en-US" altLang="ko-KR" sz="2000" kern="0" dirty="0" smtClean="0">
                <a:latin typeface="Arial Narrow" pitchFamily="34" charset="0"/>
              </a:rPr>
              <a:t>’ </a:t>
            </a:r>
            <a:r>
              <a:rPr lang="ko-KR" altLang="en-US" sz="2000" kern="0" dirty="0" smtClean="0">
                <a:latin typeface="Arial Narrow" pitchFamily="34" charset="0"/>
              </a:rPr>
              <a:t>실행</a:t>
            </a:r>
            <a:endParaRPr lang="en-US" altLang="ko-KR" sz="2000" kern="0" dirty="0" smtClean="0">
              <a:latin typeface="Arial Narrow" pitchFamily="34" charset="0"/>
            </a:endParaRPr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348879"/>
            <a:ext cx="5688632" cy="4075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85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eclipse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7643192" cy="720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000" kern="0" dirty="0" smtClean="0"/>
              <a:t>eclipse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  <a:r>
              <a:rPr lang="ko-KR" altLang="en-US" sz="2000" kern="0" dirty="0" smtClean="0">
                <a:latin typeface="Arial Narrow" pitchFamily="34" charset="0"/>
              </a:rPr>
              <a:t>인스</a:t>
            </a:r>
            <a:r>
              <a:rPr lang="ko-KR" altLang="en-US" sz="2000" kern="0" dirty="0" smtClean="0">
                <a:latin typeface="Arial Narrow" pitchFamily="34" charset="0"/>
              </a:rPr>
              <a:t>톨러</a:t>
            </a:r>
            <a:r>
              <a:rPr lang="ko-KR" altLang="en-US" sz="2000" kern="0" dirty="0" smtClean="0">
                <a:latin typeface="Arial Narrow" pitchFamily="34" charset="0"/>
              </a:rPr>
              <a:t>  실행</a:t>
            </a:r>
            <a:endParaRPr lang="en-US" altLang="ko-KR" sz="2000" kern="0" dirty="0">
              <a:latin typeface="Arial Narrow" pitchFamily="34" charset="0"/>
            </a:endParaRPr>
          </a:p>
          <a:p>
            <a:pPr lvl="1"/>
            <a:r>
              <a:rPr lang="en-US" altLang="ko-KR" sz="2000" kern="0" dirty="0" smtClean="0">
                <a:latin typeface="Arial Narrow" pitchFamily="34" charset="0"/>
              </a:rPr>
              <a:t>Eclipse IDE for Java EE Developers </a:t>
            </a:r>
            <a:r>
              <a:rPr lang="ko-KR" altLang="en-US" sz="2000" kern="0" dirty="0" smtClean="0">
                <a:latin typeface="Arial Narrow" pitchFamily="34" charset="0"/>
              </a:rPr>
              <a:t>선택</a:t>
            </a:r>
            <a:endParaRPr lang="en-US" altLang="ko-KR" sz="2000" kern="0" dirty="0" smtClean="0">
              <a:latin typeface="Arial Narrow" pitchFamily="34" charset="0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158441"/>
            <a:ext cx="4032448" cy="4154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824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grpSp>
        <p:nvGrpSpPr>
          <p:cNvPr id="25" name="Group 83"/>
          <p:cNvGrpSpPr>
            <a:grpSpLocks/>
          </p:cNvGrpSpPr>
          <p:nvPr/>
        </p:nvGrpSpPr>
        <p:grpSpPr bwMode="auto">
          <a:xfrm>
            <a:off x="152400" y="908720"/>
            <a:ext cx="4724400" cy="685801"/>
            <a:chOff x="1296" y="1824"/>
            <a:chExt cx="2976" cy="432"/>
          </a:xfrm>
        </p:grpSpPr>
        <p:sp>
          <p:nvSpPr>
            <p:cNvPr id="26" name="AutoShape 84"/>
            <p:cNvSpPr>
              <a:spLocks noChangeArrowheads="1"/>
            </p:cNvSpPr>
            <p:nvPr/>
          </p:nvSpPr>
          <p:spPr bwMode="gray">
            <a:xfrm>
              <a:off x="1536" y="1899"/>
              <a:ext cx="2736" cy="288"/>
            </a:xfrm>
            <a:prstGeom prst="roundRect">
              <a:avLst>
                <a:gd name="adj" fmla="val 16667"/>
              </a:avLst>
            </a:prstGeom>
            <a:solidFill>
              <a:schemeClr val="tx2"/>
            </a:solidFill>
            <a:ln w="12700" algn="ctr">
              <a:solidFill>
                <a:schemeClr val="bg1"/>
              </a:solidFill>
              <a:round/>
              <a:headEnd/>
              <a:tailEnd/>
            </a:ln>
            <a:effectLst>
              <a:outerShdw dist="99190" dir="2388334" algn="ctr" rotWithShape="0">
                <a:srgbClr val="3333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7" name="AutoShape 85"/>
            <p:cNvSpPr>
              <a:spLocks noChangeArrowheads="1"/>
            </p:cNvSpPr>
            <p:nvPr/>
          </p:nvSpPr>
          <p:spPr bwMode="gray">
            <a:xfrm>
              <a:off x="1296" y="1824"/>
              <a:ext cx="432" cy="432"/>
            </a:xfrm>
            <a:prstGeom prst="diamond">
              <a:avLst/>
            </a:prstGeom>
            <a:solidFill>
              <a:schemeClr val="tx2"/>
            </a:solidFill>
            <a:ln w="254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63500" dir="2212194" algn="ctr" rotWithShape="0">
                <a:srgbClr val="3333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8" name="Text Box 86"/>
            <p:cNvSpPr txBox="1">
              <a:spLocks noChangeArrowheads="1"/>
            </p:cNvSpPr>
            <p:nvPr/>
          </p:nvSpPr>
          <p:spPr bwMode="gray">
            <a:xfrm>
              <a:off x="1680" y="1934"/>
              <a:ext cx="2160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216000">
              <a:spAutoFit/>
            </a:bodyPr>
            <a:lstStyle/>
            <a:p>
              <a:pPr eaLnBrk="0" hangingPunct="0"/>
              <a:r>
                <a:rPr lang="ko-KR" altLang="en-US" b="1" dirty="0" smtClean="0">
                  <a:solidFill>
                    <a:schemeClr val="bg1"/>
                  </a:solidFill>
                  <a:ea typeface="굴림" charset="-127"/>
                </a:rPr>
                <a:t>학습목표</a:t>
              </a:r>
              <a:endParaRPr lang="en-US" altLang="ko-KR" b="1" dirty="0">
                <a:solidFill>
                  <a:schemeClr val="bg1"/>
                </a:solidFill>
                <a:ea typeface="굴림" charset="-127"/>
              </a:endParaRPr>
            </a:p>
          </p:txBody>
        </p:sp>
        <p:sp>
          <p:nvSpPr>
            <p:cNvPr id="29" name="Text Box 87"/>
            <p:cNvSpPr txBox="1">
              <a:spLocks noChangeArrowheads="1"/>
            </p:cNvSpPr>
            <p:nvPr/>
          </p:nvSpPr>
          <p:spPr bwMode="gray">
            <a:xfrm>
              <a:off x="1393" y="1886"/>
              <a:ext cx="223" cy="28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altLang="ko-KR" sz="2400">
                  <a:solidFill>
                    <a:schemeClr val="bg1"/>
                  </a:solidFill>
                  <a:ea typeface="굴림" charset="-127"/>
                </a:rPr>
                <a:t>1</a:t>
              </a:r>
            </a:p>
          </p:txBody>
        </p:sp>
      </p:grpSp>
      <p:grpSp>
        <p:nvGrpSpPr>
          <p:cNvPr id="30" name="Group 88"/>
          <p:cNvGrpSpPr>
            <a:grpSpLocks/>
          </p:cNvGrpSpPr>
          <p:nvPr/>
        </p:nvGrpSpPr>
        <p:grpSpPr bwMode="auto">
          <a:xfrm>
            <a:off x="152400" y="3175248"/>
            <a:ext cx="4724400" cy="685800"/>
            <a:chOff x="1296" y="1824"/>
            <a:chExt cx="2976" cy="432"/>
          </a:xfrm>
        </p:grpSpPr>
        <p:sp>
          <p:nvSpPr>
            <p:cNvPr id="31" name="AutoShape 89"/>
            <p:cNvSpPr>
              <a:spLocks noChangeArrowheads="1"/>
            </p:cNvSpPr>
            <p:nvPr/>
          </p:nvSpPr>
          <p:spPr bwMode="gray">
            <a:xfrm>
              <a:off x="1536" y="1899"/>
              <a:ext cx="2736" cy="28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algn="ctr">
              <a:solidFill>
                <a:schemeClr val="bg1"/>
              </a:solidFill>
              <a:round/>
              <a:headEnd/>
              <a:tailEnd/>
            </a:ln>
            <a:effectLst>
              <a:outerShdw dist="99190" dir="2388334" algn="ctr" rotWithShape="0">
                <a:srgbClr val="3333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2" name="AutoShape 90"/>
            <p:cNvSpPr>
              <a:spLocks noChangeArrowheads="1"/>
            </p:cNvSpPr>
            <p:nvPr/>
          </p:nvSpPr>
          <p:spPr bwMode="gray">
            <a:xfrm>
              <a:off x="1296" y="1824"/>
              <a:ext cx="432" cy="432"/>
            </a:xfrm>
            <a:prstGeom prst="diamond">
              <a:avLst/>
            </a:prstGeom>
            <a:solidFill>
              <a:schemeClr val="accent1"/>
            </a:solidFill>
            <a:ln w="254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63500" dir="2212194" algn="ctr" rotWithShape="0">
                <a:srgbClr val="3333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3" name="Text Box 91"/>
            <p:cNvSpPr txBox="1">
              <a:spLocks noChangeArrowheads="1"/>
            </p:cNvSpPr>
            <p:nvPr/>
          </p:nvSpPr>
          <p:spPr bwMode="gray">
            <a:xfrm>
              <a:off x="1680" y="1934"/>
              <a:ext cx="2160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216000">
              <a:spAutoFit/>
            </a:bodyPr>
            <a:lstStyle/>
            <a:p>
              <a:pPr eaLnBrk="0" hangingPunct="0"/>
              <a:r>
                <a:rPr lang="ko-KR" altLang="en-US" b="1" dirty="0" smtClean="0">
                  <a:solidFill>
                    <a:schemeClr val="bg1"/>
                  </a:solidFill>
                  <a:ea typeface="굴림" charset="-127"/>
                </a:rPr>
                <a:t>학습내용</a:t>
              </a:r>
              <a:endParaRPr lang="en-US" altLang="ko-KR" b="1" dirty="0">
                <a:solidFill>
                  <a:schemeClr val="bg1"/>
                </a:solidFill>
                <a:ea typeface="굴림" charset="-127"/>
              </a:endParaRPr>
            </a:p>
          </p:txBody>
        </p:sp>
        <p:sp>
          <p:nvSpPr>
            <p:cNvPr id="34" name="Text Box 92"/>
            <p:cNvSpPr txBox="1">
              <a:spLocks noChangeArrowheads="1"/>
            </p:cNvSpPr>
            <p:nvPr/>
          </p:nvSpPr>
          <p:spPr bwMode="gray">
            <a:xfrm>
              <a:off x="1393" y="1886"/>
              <a:ext cx="223" cy="28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altLang="ko-KR" sz="2400">
                  <a:solidFill>
                    <a:schemeClr val="bg1"/>
                  </a:solidFill>
                  <a:ea typeface="굴림" charset="-127"/>
                </a:rPr>
                <a:t>2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239980" y="1556792"/>
            <a:ext cx="8796515" cy="1338828"/>
          </a:xfrm>
          <a:prstGeom prst="rect">
            <a:avLst/>
          </a:prstGeom>
          <a:noFill/>
        </p:spPr>
        <p:txBody>
          <a:bodyPr wrap="square" spcCol="108000" rtlCol="0">
            <a:spAutoFit/>
          </a:bodyPr>
          <a:lstStyle/>
          <a:p>
            <a:pPr marL="285750" indent="-285750" eaLnBrk="0" hangingPunct="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>
                <a:latin typeface="+mn-ea"/>
              </a:rPr>
              <a:t>JSP</a:t>
            </a:r>
            <a:r>
              <a:rPr lang="ko-KR" altLang="en-US" b="1" dirty="0">
                <a:ea typeface="굴림" charset="-127"/>
              </a:rPr>
              <a:t>를 사용하기 위한 기본적인 환경에 대해서 알아본다</a:t>
            </a:r>
            <a:r>
              <a:rPr lang="en-US" altLang="ko-KR" b="1" dirty="0" smtClean="0">
                <a:ea typeface="굴림" charset="-127"/>
              </a:rPr>
              <a:t>.</a:t>
            </a:r>
          </a:p>
          <a:p>
            <a:pPr marL="285750" indent="-285750" eaLnBrk="0" hangingPunct="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>
                <a:ea typeface="굴림" charset="-127"/>
              </a:rPr>
              <a:t>JSP </a:t>
            </a:r>
            <a:r>
              <a:rPr lang="ko-KR" altLang="en-US" b="1" dirty="0">
                <a:ea typeface="굴림" charset="-127"/>
              </a:rPr>
              <a:t>컨테이너 설치 및 설정법을 알아본다</a:t>
            </a:r>
            <a:r>
              <a:rPr lang="en-US" altLang="ko-KR" b="1" dirty="0" smtClean="0">
                <a:ea typeface="굴림" charset="-127"/>
              </a:rPr>
              <a:t>.</a:t>
            </a:r>
          </a:p>
          <a:p>
            <a:pPr marL="285750" indent="-285750" eaLnBrk="0" hangingPunct="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>
                <a:ea typeface="굴림" charset="-127"/>
              </a:rPr>
              <a:t>JSP </a:t>
            </a:r>
            <a:r>
              <a:rPr lang="ko-KR" altLang="en-US" b="1" dirty="0">
                <a:ea typeface="굴림" charset="-127"/>
              </a:rPr>
              <a:t>개발툴 이클립스의 설치 및 설정법을 알아본다</a:t>
            </a:r>
            <a:r>
              <a:rPr lang="en-US" altLang="ko-KR" b="1" dirty="0">
                <a:ea typeface="굴림" charset="-127"/>
              </a:rPr>
              <a:t>.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9981" y="3861048"/>
            <a:ext cx="8796515" cy="1754326"/>
          </a:xfrm>
          <a:prstGeom prst="rect">
            <a:avLst/>
          </a:prstGeom>
          <a:noFill/>
        </p:spPr>
        <p:txBody>
          <a:bodyPr wrap="square" spcCol="108000" rtlCol="0">
            <a:spAutoFit/>
          </a:bodyPr>
          <a:lstStyle/>
          <a:p>
            <a:pPr marL="285750" indent="-285750" eaLnBrk="0" hangingPunct="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 smtClean="0">
                <a:latin typeface="+mn-ea"/>
              </a:rPr>
              <a:t>JDK</a:t>
            </a:r>
            <a:r>
              <a:rPr lang="en-US" altLang="ko-KR" b="1" dirty="0" smtClean="0">
                <a:ea typeface="굴림" charset="-127"/>
              </a:rPr>
              <a:t> </a:t>
            </a:r>
            <a:r>
              <a:rPr lang="ko-KR" altLang="en-US" b="1" dirty="0" smtClean="0">
                <a:ea typeface="굴림" charset="-127"/>
              </a:rPr>
              <a:t>설치</a:t>
            </a:r>
            <a:endParaRPr lang="en-US" altLang="ko-KR" b="1" dirty="0" smtClean="0">
              <a:ea typeface="굴림" charset="-127"/>
            </a:endParaRPr>
          </a:p>
          <a:p>
            <a:pPr marL="285750" indent="-285750" eaLnBrk="0" hangingPunct="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>
                <a:ea typeface="굴림" charset="-127"/>
              </a:rPr>
              <a:t>Tomcat </a:t>
            </a:r>
            <a:r>
              <a:rPr lang="ko-KR" altLang="en-US" b="1" dirty="0" smtClean="0">
                <a:ea typeface="굴림" charset="-127"/>
              </a:rPr>
              <a:t>설치</a:t>
            </a:r>
            <a:endParaRPr lang="en-US" altLang="ko-KR" b="1" dirty="0" smtClean="0">
              <a:ea typeface="굴림" charset="-127"/>
            </a:endParaRPr>
          </a:p>
          <a:p>
            <a:pPr marL="285750" indent="-285750" eaLnBrk="0" hangingPunct="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/>
              <a:t>eclipse </a:t>
            </a:r>
            <a:r>
              <a:rPr lang="ko-KR" altLang="en-US" b="1" dirty="0">
                <a:latin typeface="굴림" pitchFamily="50" charset="-127"/>
                <a:ea typeface="굴림" pitchFamily="50" charset="-127"/>
              </a:rPr>
              <a:t>설치</a:t>
            </a:r>
            <a:endParaRPr lang="ko-KR" altLang="en-US" dirty="0">
              <a:latin typeface="굴림" pitchFamily="50" charset="-127"/>
              <a:ea typeface="굴림" pitchFamily="50" charset="-127"/>
            </a:endParaRPr>
          </a:p>
          <a:p>
            <a:pPr marL="285750" indent="-285750" eaLnBrk="0" hangingPunct="0">
              <a:lnSpc>
                <a:spcPct val="150000"/>
              </a:lnSpc>
              <a:buFont typeface="Wingdings" pitchFamily="2" charset="2"/>
              <a:buChar char="ü"/>
            </a:pPr>
            <a:endParaRPr lang="en-US" altLang="ko-KR" b="1" dirty="0">
              <a:ea typeface="굴림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개요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eclipse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8939336" cy="7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000" kern="0" dirty="0" smtClean="0">
                <a:latin typeface="+mj-ea"/>
                <a:ea typeface="+mj-ea"/>
              </a:rPr>
              <a:t>Workspace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  <a:r>
              <a:rPr lang="ko-KR" altLang="en-US" sz="2000" kern="0" dirty="0" smtClean="0">
                <a:latin typeface="Arial Narrow" pitchFamily="34" charset="0"/>
              </a:rPr>
              <a:t>경로 지정</a:t>
            </a:r>
            <a:endParaRPr lang="en-US" altLang="ko-KR" sz="2000" kern="0" dirty="0">
              <a:latin typeface="Arial Narrow" pitchFamily="34" charset="0"/>
            </a:endParaRPr>
          </a:p>
          <a:p>
            <a:pPr lvl="1"/>
            <a:r>
              <a:rPr lang="en-US" altLang="ko-KR" sz="2000" kern="0" dirty="0" smtClean="0">
                <a:latin typeface="Arial Narrow" pitchFamily="34" charset="0"/>
              </a:rPr>
              <a:t>‘</a:t>
            </a:r>
            <a:r>
              <a:rPr lang="en-US" altLang="ko-KR" sz="2000" kern="0" dirty="0" smtClean="0">
                <a:latin typeface="+mj-ea"/>
                <a:ea typeface="+mj-ea"/>
              </a:rPr>
              <a:t>C:\</a:t>
            </a:r>
            <a:r>
              <a:rPr lang="en-US" altLang="ko-KR" sz="2000" kern="0" dirty="0" smtClean="0">
                <a:latin typeface="+mj-ea"/>
                <a:ea typeface="+mj-ea"/>
              </a:rPr>
              <a:t>Jsp</a:t>
            </a:r>
            <a:r>
              <a:rPr lang="en-US" altLang="ko-KR" sz="2000" kern="0" dirty="0" smtClean="0">
                <a:latin typeface="Arial Narrow" pitchFamily="34" charset="0"/>
              </a:rPr>
              <a:t>’</a:t>
            </a:r>
            <a:r>
              <a:rPr lang="ko-KR" altLang="en-US" sz="2000" kern="0" dirty="0" smtClean="0">
                <a:latin typeface="Arial Narrow" pitchFamily="34" charset="0"/>
              </a:rPr>
              <a:t>로 </a:t>
            </a:r>
            <a:r>
              <a:rPr lang="en-US" altLang="ko-KR" sz="2000" kern="0" dirty="0" smtClean="0">
                <a:latin typeface="+mn-ea"/>
              </a:rPr>
              <a:t>Workspace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  <a:r>
              <a:rPr lang="ko-KR" altLang="en-US" sz="2000" kern="0" dirty="0" smtClean="0">
                <a:latin typeface="Arial Narrow" pitchFamily="34" charset="0"/>
              </a:rPr>
              <a:t>경로 지정</a:t>
            </a:r>
            <a:endParaRPr lang="en-US" altLang="ko-KR" sz="2000" kern="0" dirty="0" smtClean="0">
              <a:latin typeface="Arial Narrow" pitchFamily="34" charset="0"/>
            </a:endParaRPr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3" y="2492896"/>
            <a:ext cx="7569357" cy="33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2526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eclipse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8939336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000" kern="0" dirty="0" smtClean="0"/>
              <a:t>Tomcat  </a:t>
            </a:r>
            <a:r>
              <a:rPr lang="en-US" altLang="ko-KR" sz="2000" kern="0" dirty="0" smtClean="0"/>
              <a:t>9.0 </a:t>
            </a:r>
            <a:r>
              <a:rPr lang="ko-KR" altLang="en-US" sz="2000" kern="0" dirty="0" smtClean="0">
                <a:latin typeface="Arial Narrow" pitchFamily="34" charset="0"/>
              </a:rPr>
              <a:t>지</a:t>
            </a:r>
            <a:r>
              <a:rPr lang="ko-KR" altLang="en-US" sz="2000" kern="0" dirty="0">
                <a:latin typeface="Arial Narrow" pitchFamily="34" charset="0"/>
              </a:rPr>
              <a:t>정</a:t>
            </a:r>
            <a:endParaRPr lang="en-US" altLang="ko-KR" sz="2000" kern="0" dirty="0" smtClean="0">
              <a:latin typeface="Arial Narrow" pitchFamily="34" charset="0"/>
            </a:endParaRPr>
          </a:p>
          <a:p>
            <a:pPr lvl="1"/>
            <a:r>
              <a:rPr lang="ko-KR" altLang="en-US" sz="2000" kern="0" dirty="0" smtClean="0">
                <a:latin typeface="Arial Narrow" pitchFamily="34" charset="0"/>
              </a:rPr>
              <a:t>상단메뉴의 </a:t>
            </a:r>
            <a:r>
              <a:rPr lang="en-US" altLang="ko-KR" sz="2000" kern="0" dirty="0" smtClean="0">
                <a:latin typeface="Arial Narrow" pitchFamily="34" charset="0"/>
              </a:rPr>
              <a:t>[File]-[</a:t>
            </a:r>
            <a:r>
              <a:rPr lang="en-US" altLang="ko-KR" sz="2000" kern="0" dirty="0" smtClean="0">
                <a:latin typeface="Arial Narrow" pitchFamily="34" charset="0"/>
              </a:rPr>
              <a:t>New</a:t>
            </a:r>
            <a:r>
              <a:rPr lang="en-US" altLang="ko-KR" sz="2000" kern="0" dirty="0" smtClean="0">
                <a:latin typeface="Arial Narrow" pitchFamily="34" charset="0"/>
              </a:rPr>
              <a:t>]-[</a:t>
            </a:r>
            <a:r>
              <a:rPr lang="en-US" altLang="ko-KR" sz="2000" kern="0" dirty="0" smtClean="0">
                <a:latin typeface="Arial Narrow" pitchFamily="34" charset="0"/>
              </a:rPr>
              <a:t>Other</a:t>
            </a:r>
            <a:r>
              <a:rPr lang="en-US" altLang="ko-KR" sz="2000" kern="0" dirty="0" smtClean="0">
                <a:latin typeface="Arial Narrow" pitchFamily="34" charset="0"/>
              </a:rPr>
              <a:t>]-[</a:t>
            </a:r>
            <a:r>
              <a:rPr lang="en-US" altLang="ko-KR" sz="2000" kern="0" dirty="0" smtClean="0">
                <a:latin typeface="Arial Narrow" pitchFamily="34" charset="0"/>
              </a:rPr>
              <a:t>Server</a:t>
            </a:r>
            <a:r>
              <a:rPr lang="en-US" altLang="ko-KR" sz="2000" kern="0" dirty="0" smtClean="0">
                <a:latin typeface="Arial Narrow" pitchFamily="34" charset="0"/>
              </a:rPr>
              <a:t>]</a:t>
            </a:r>
            <a:r>
              <a:rPr lang="ko-KR" altLang="en-US" sz="2000" kern="0" dirty="0" smtClean="0">
                <a:latin typeface="Arial Narrow" pitchFamily="34" charset="0"/>
              </a:rPr>
              <a:t>를 통해 </a:t>
            </a:r>
            <a:r>
              <a:rPr lang="en-US" altLang="ko-KR" sz="2000" kern="0" dirty="0" smtClean="0">
                <a:latin typeface="Arial Narrow" pitchFamily="34" charset="0"/>
              </a:rPr>
              <a:t>Tomcat9.0</a:t>
            </a:r>
            <a:r>
              <a:rPr lang="ko-KR" altLang="en-US" sz="2000" kern="0" dirty="0" smtClean="0">
                <a:latin typeface="Arial Narrow" pitchFamily="34" charset="0"/>
              </a:rPr>
              <a:t>  설치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  <a:r>
              <a:rPr lang="ko-KR" altLang="en-US" sz="2000" kern="0" dirty="0" smtClean="0">
                <a:latin typeface="Arial Narrow" pitchFamily="34" charset="0"/>
              </a:rPr>
              <a:t>경로 </a:t>
            </a:r>
            <a:r>
              <a:rPr lang="ko-KR" altLang="en-US" sz="2000" kern="0" dirty="0" smtClean="0">
                <a:latin typeface="Arial Narrow" pitchFamily="34" charset="0"/>
              </a:rPr>
              <a:t>지정</a:t>
            </a:r>
            <a:endParaRPr lang="en-US" altLang="ko-KR" sz="2000" kern="0" dirty="0">
              <a:latin typeface="Arial Narrow" pitchFamily="34" charset="0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352" y="2276871"/>
            <a:ext cx="4457735" cy="4245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850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eclipse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8939336" cy="936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>
                <a:latin typeface="Arial Narrow" pitchFamily="34" charset="0"/>
              </a:rPr>
              <a:t>프로젝트 생성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</a:p>
          <a:p>
            <a:pPr lvl="1"/>
            <a:r>
              <a:rPr lang="en-US" altLang="ko-KR" sz="2000" kern="0" dirty="0" smtClean="0">
                <a:latin typeface="Arial Narrow" pitchFamily="34" charset="0"/>
              </a:rPr>
              <a:t>[File]-[</a:t>
            </a:r>
            <a:r>
              <a:rPr lang="en-US" altLang="ko-KR" sz="2000" kern="0" dirty="0" smtClean="0">
                <a:latin typeface="Arial Narrow" pitchFamily="34" charset="0"/>
              </a:rPr>
              <a:t>New</a:t>
            </a:r>
            <a:r>
              <a:rPr lang="en-US" altLang="ko-KR" sz="2000" kern="0" dirty="0" smtClean="0">
                <a:latin typeface="Arial Narrow" pitchFamily="34" charset="0"/>
              </a:rPr>
              <a:t>]-[</a:t>
            </a:r>
            <a:r>
              <a:rPr lang="en-US" altLang="ko-KR" sz="2000" kern="0" dirty="0" smtClean="0">
                <a:latin typeface="Arial Narrow" pitchFamily="34" charset="0"/>
              </a:rPr>
              <a:t>Dynamic Web Project</a:t>
            </a:r>
            <a:r>
              <a:rPr lang="en-US" altLang="ko-KR" sz="2000" kern="0" dirty="0" smtClean="0">
                <a:latin typeface="Arial Narrow" pitchFamily="34" charset="0"/>
              </a:rPr>
              <a:t>]</a:t>
            </a:r>
            <a:r>
              <a:rPr lang="ko-KR" altLang="en-US" sz="2000" kern="0" dirty="0" smtClean="0">
                <a:latin typeface="Arial Narrow" pitchFamily="34" charset="0"/>
              </a:rPr>
              <a:t>를 통해 </a:t>
            </a:r>
            <a:r>
              <a:rPr lang="ko-KR" altLang="en-US" sz="2000" kern="0" dirty="0" smtClean="0">
                <a:latin typeface="Arial Narrow" pitchFamily="34" charset="0"/>
              </a:rPr>
              <a:t>프로젝트 </a:t>
            </a:r>
            <a:r>
              <a:rPr lang="en-US" altLang="ko-KR" sz="2000" kern="0" dirty="0" smtClean="0">
                <a:latin typeface="Arial Narrow" pitchFamily="34" charset="0"/>
              </a:rPr>
              <a:t>myapp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  <a:r>
              <a:rPr lang="ko-KR" altLang="en-US" sz="2000" kern="0" dirty="0" smtClean="0">
                <a:latin typeface="Arial Narrow" pitchFamily="34" charset="0"/>
              </a:rPr>
              <a:t>생성</a:t>
            </a:r>
            <a:r>
              <a:rPr lang="en-US" altLang="ko-KR" sz="2000" kern="0" dirty="0" smtClean="0">
                <a:latin typeface="Arial Narrow" pitchFamily="34" charset="0"/>
              </a:rPr>
              <a:t> </a:t>
            </a:r>
            <a:endParaRPr lang="en-US" altLang="ko-KR" sz="2000" kern="0" dirty="0">
              <a:latin typeface="Arial Narrow" pitchFamily="34" charset="0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5" y="2254561"/>
            <a:ext cx="3744416" cy="43735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3588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eclipse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8939336" cy="7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>
                <a:latin typeface="Arial Narrow" pitchFamily="34" charset="0"/>
              </a:rPr>
              <a:t>간단한  테스트 </a:t>
            </a:r>
            <a:r>
              <a:rPr lang="ko-KR" altLang="en-US" sz="2000" kern="0" dirty="0" smtClean="0">
                <a:latin typeface="Arial Narrow" pitchFamily="34" charset="0"/>
              </a:rPr>
              <a:t> </a:t>
            </a:r>
            <a:r>
              <a:rPr lang="ko-KR" altLang="en-US" sz="2000" kern="0" dirty="0">
                <a:latin typeface="Arial Narrow" pitchFamily="34" charset="0"/>
              </a:rPr>
              <a:t>페이지를 작성하고 저장</a:t>
            </a:r>
          </a:p>
          <a:p>
            <a:pPr lvl="1"/>
            <a:r>
              <a:rPr lang="en-US" altLang="ko-KR" sz="2000" kern="0" dirty="0" smtClean="0">
                <a:latin typeface="+mn-ea"/>
                <a:hlinkClick r:id="rId3" action="ppaction://hlinkfile"/>
              </a:rPr>
              <a:t>source/ch02/testPage.jsp</a:t>
            </a:r>
            <a:endParaRPr lang="en-US" altLang="ko-KR" sz="2000" kern="0" dirty="0">
              <a:latin typeface="+mn-ea"/>
            </a:endParaRPr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420888"/>
            <a:ext cx="5256584" cy="3965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4858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eclipse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8939336" cy="1008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>
                <a:latin typeface="Arial Narrow" pitchFamily="34" charset="0"/>
              </a:rPr>
              <a:t>컨테이너 지정 후 서버 시작</a:t>
            </a:r>
            <a:endParaRPr lang="en-US" altLang="ko-KR" sz="2000" kern="0" dirty="0" smtClean="0">
              <a:latin typeface="Arial Narrow" pitchFamily="34" charset="0"/>
            </a:endParaRPr>
          </a:p>
          <a:p>
            <a:pPr lvl="1"/>
            <a:r>
              <a:rPr lang="ko-KR" altLang="en-US" sz="2000" kern="0" dirty="0" smtClean="0">
                <a:latin typeface="Arial Narrow" pitchFamily="34" charset="0"/>
              </a:rPr>
              <a:t>상단의 </a:t>
            </a:r>
            <a:r>
              <a:rPr lang="en-US" altLang="ko-KR" sz="2000" kern="0" dirty="0" smtClean="0">
                <a:latin typeface="Arial Narrow" pitchFamily="34" charset="0"/>
              </a:rPr>
              <a:t>Play </a:t>
            </a:r>
            <a:r>
              <a:rPr lang="ko-KR" altLang="en-US" sz="2000" kern="0" dirty="0" smtClean="0">
                <a:latin typeface="Arial Narrow" pitchFamily="34" charset="0"/>
              </a:rPr>
              <a:t>모양 </a:t>
            </a:r>
            <a:r>
              <a:rPr lang="ko-KR" altLang="en-US" sz="2000" kern="0" dirty="0" smtClean="0">
                <a:latin typeface="Arial Narrow" pitchFamily="34" charset="0"/>
              </a:rPr>
              <a:t>버튼 클릭 후 컨테이너 지정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276872"/>
            <a:ext cx="3528391" cy="4318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848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eclipse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7200" y="1412776"/>
            <a:ext cx="8939336" cy="15121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66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>
                <a:latin typeface="Arial Narrow" pitchFamily="34" charset="0"/>
              </a:rPr>
              <a:t>웹 브라우저에서 실행테스트</a:t>
            </a:r>
            <a:endParaRPr lang="en-US" altLang="ko-KR" sz="2000" kern="0" dirty="0" smtClean="0">
              <a:latin typeface="Arial Narrow" pitchFamily="34" charset="0"/>
            </a:endParaRPr>
          </a:p>
          <a:p>
            <a:pPr lvl="1"/>
            <a:r>
              <a:rPr lang="ko-KR" altLang="en-US" sz="2000" kern="0" dirty="0" smtClean="0">
                <a:latin typeface="Arial Narrow" pitchFamily="34" charset="0"/>
              </a:rPr>
              <a:t>웹 브라우저 주소창에 </a:t>
            </a:r>
            <a:r>
              <a:rPr lang="en-US" altLang="ko-KR" sz="2000" kern="0" dirty="0" smtClean="0">
                <a:latin typeface="Arial Narrow" pitchFamily="34" charset="0"/>
              </a:rPr>
              <a:t>‘</a:t>
            </a:r>
            <a:r>
              <a:rPr lang="en-US" altLang="ko-KR" sz="2000" kern="0" dirty="0" smtClean="0">
                <a:latin typeface="+mn-ea"/>
              </a:rPr>
              <a:t>localhost/myapp/testPage.jsp</a:t>
            </a:r>
            <a:r>
              <a:rPr lang="en-US" altLang="ko-KR" sz="2000" kern="0" dirty="0" smtClean="0">
                <a:latin typeface="Arial Narrow" pitchFamily="34" charset="0"/>
              </a:rPr>
              <a:t>’ </a:t>
            </a:r>
            <a:r>
              <a:rPr lang="ko-KR" altLang="en-US" sz="2000" kern="0" dirty="0" smtClean="0">
                <a:latin typeface="Arial Narrow" pitchFamily="34" charset="0"/>
              </a:rPr>
              <a:t>입력</a:t>
            </a:r>
            <a:endParaRPr lang="en-US" altLang="ko-KR" sz="2000" kern="0" dirty="0" smtClean="0">
              <a:latin typeface="Arial Narrow" pitchFamily="34" charset="0"/>
            </a:endParaRPr>
          </a:p>
          <a:p>
            <a:pPr lvl="1"/>
            <a:r>
              <a:rPr lang="ko-KR" altLang="en-US" sz="2000" kern="0" dirty="0">
                <a:ea typeface="굴림" charset="-127"/>
              </a:rPr>
              <a:t>실행화면 </a:t>
            </a:r>
            <a:r>
              <a:rPr lang="en-US" altLang="ko-KR" sz="2000" kern="0" dirty="0">
                <a:ea typeface="굴림" charset="-127"/>
              </a:rPr>
              <a:t>:</a:t>
            </a:r>
            <a:r>
              <a:rPr lang="en-US" altLang="ko-KR" sz="2000" dirty="0">
                <a:ea typeface="굴림" charset="-127"/>
              </a:rPr>
              <a:t>  </a:t>
            </a:r>
            <a:r>
              <a:rPr lang="en-US" altLang="ko-KR" sz="2000" dirty="0" smtClean="0">
                <a:ea typeface="굴림" charset="-127"/>
                <a:hlinkClick r:id="rId3"/>
              </a:rPr>
              <a:t>http</a:t>
            </a:r>
            <a:r>
              <a:rPr lang="en-US" altLang="ko-KR" sz="2000" dirty="0">
                <a:ea typeface="굴림" charset="-127"/>
                <a:hlinkClick r:id="rId3"/>
              </a:rPr>
              <a:t>://</a:t>
            </a:r>
            <a:r>
              <a:rPr lang="en-US" altLang="ko-KR" sz="2000" dirty="0" smtClean="0">
                <a:ea typeface="굴림" charset="-127"/>
                <a:hlinkClick r:id="rId3"/>
              </a:rPr>
              <a:t>jspstudy.co.kr/myapp/</a:t>
            </a:r>
            <a:r>
              <a:rPr lang="en-US" altLang="ko-KR" sz="2000" kern="0" dirty="0">
                <a:latin typeface="+mn-ea"/>
                <a:hlinkClick r:id="rId3"/>
              </a:rPr>
              <a:t>testPage.jsp</a:t>
            </a:r>
            <a:endParaRPr lang="en-US" altLang="ko-KR" sz="2000" kern="0" dirty="0">
              <a:ea typeface="굴림" charset="-127"/>
            </a:endParaRPr>
          </a:p>
          <a:p>
            <a:pPr lvl="1"/>
            <a:endParaRPr lang="ko-KR" altLang="en-US" sz="2000" kern="0" dirty="0" smtClean="0">
              <a:latin typeface="Arial Narrow" pitchFamily="34" charset="0"/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391" y="2564904"/>
            <a:ext cx="7297598" cy="3494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319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9" name="WordArt 5"/>
          <p:cNvSpPr>
            <a:spLocks noChangeArrowheads="1" noChangeShapeType="1" noTextEdit="1"/>
          </p:cNvSpPr>
          <p:nvPr/>
        </p:nvSpPr>
        <p:spPr bwMode="gray">
          <a:xfrm>
            <a:off x="2012950" y="4953000"/>
            <a:ext cx="5378450" cy="6858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en-US" altLang="ko-KR" sz="3600" b="1" kern="10" dirty="0">
                <a:ln w="19050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accent1">
                        <a:gamma/>
                        <a:shade val="46275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0" scaled="1"/>
                </a:gradFill>
                <a:effectLst>
                  <a:outerShdw dist="63500" dir="2212194" algn="ctr" rotWithShape="0">
                    <a:srgbClr val="868686">
                      <a:alpha val="50000"/>
                    </a:srgbClr>
                  </a:outerShdw>
                </a:effectLst>
                <a:latin typeface="Arial"/>
                <a:cs typeface="Arial"/>
              </a:rPr>
              <a:t>Thank You</a:t>
            </a:r>
            <a:r>
              <a:rPr lang="en-US" altLang="ko-KR" sz="3600" b="1" kern="10" dirty="0" smtClean="0">
                <a:ln w="19050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accent1">
                        <a:gamma/>
                        <a:shade val="46275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0" scaled="1"/>
                </a:gradFill>
                <a:effectLst>
                  <a:outerShdw dist="63500" dir="2212194" algn="ctr" rotWithShape="0">
                    <a:srgbClr val="868686">
                      <a:alpha val="50000"/>
                    </a:srgbClr>
                  </a:outerShdw>
                </a:effectLst>
                <a:latin typeface="Arial"/>
                <a:cs typeface="Arial"/>
              </a:rPr>
              <a:t> </a:t>
            </a:r>
            <a:r>
              <a:rPr lang="en-US" altLang="ko-KR" sz="3600" b="1" kern="10" dirty="0">
                <a:ln w="19050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accent1">
                        <a:gamma/>
                        <a:shade val="46275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0" scaled="1"/>
                </a:gradFill>
                <a:effectLst>
                  <a:outerShdw dist="63500" dir="2212194" algn="ctr" rotWithShape="0">
                    <a:srgbClr val="868686">
                      <a:alpha val="50000"/>
                    </a:srgbClr>
                  </a:outerShdw>
                </a:effectLst>
                <a:latin typeface="Arial"/>
                <a:cs typeface="Arial"/>
              </a:rPr>
              <a:t>!</a:t>
            </a:r>
            <a:endParaRPr lang="ko-KR" altLang="en-US" sz="3600" b="1" kern="10" dirty="0">
              <a:ln w="19050">
                <a:solidFill>
                  <a:schemeClr val="bg1"/>
                </a:solidFill>
                <a:round/>
                <a:headEnd/>
                <a:tailEnd/>
              </a:ln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0" scaled="1"/>
              </a:gradFill>
              <a:effectLst>
                <a:outerShdw dist="63500" dir="2212194" algn="ctr" rotWithShape="0">
                  <a:srgbClr val="868686">
                    <a:alpha val="50000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80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80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8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06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JDK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57200" y="1484313"/>
            <a:ext cx="8229600" cy="464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/>
              <a:t>기본 개발 환경</a:t>
            </a:r>
            <a:endParaRPr lang="ko-KR" altLang="en-US" sz="2000" kern="0" dirty="0"/>
          </a:p>
        </p:txBody>
      </p:sp>
      <p:grpSp>
        <p:nvGrpSpPr>
          <p:cNvPr id="8" name="Group 4"/>
          <p:cNvGrpSpPr>
            <a:grpSpLocks/>
          </p:cNvGrpSpPr>
          <p:nvPr/>
        </p:nvGrpSpPr>
        <p:grpSpPr bwMode="auto">
          <a:xfrm>
            <a:off x="611188" y="2276475"/>
            <a:ext cx="7696200" cy="2435225"/>
            <a:chOff x="384" y="1578"/>
            <a:chExt cx="4848" cy="1254"/>
          </a:xfrm>
        </p:grpSpPr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1776" y="2419"/>
              <a:ext cx="3456" cy="4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indent="-342900">
                <a:buClr>
                  <a:schemeClr val="accent1"/>
                </a:buClr>
                <a:buSzPct val="65000"/>
                <a:buFont typeface="Wingdings" pitchFamily="2" charset="2"/>
                <a:buNone/>
              </a:pPr>
              <a:r>
                <a:rPr lang="ko-KR" altLang="en-US" sz="1700" b="1" dirty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아파치 톰캣 </a:t>
              </a:r>
              <a:r>
                <a:rPr lang="ko-KR" altLang="en-US" sz="1700" b="1" dirty="0" smtClean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 </a:t>
              </a:r>
              <a:r>
                <a:rPr lang="en-US" altLang="ko-KR" sz="1700" b="1" dirty="0" smtClean="0">
                  <a:cs typeface="Times New Roman" pitchFamily="18" charset="0"/>
                </a:rPr>
                <a:t>7.0</a:t>
              </a:r>
              <a:endParaRPr lang="en-US" altLang="ko-KR" sz="1700" b="1" dirty="0"/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384" y="2419"/>
              <a:ext cx="1584" cy="4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indent="-342900">
                <a:buClr>
                  <a:schemeClr val="accent1"/>
                </a:buClr>
                <a:buSzPct val="65000"/>
                <a:buFont typeface="Wingdings" pitchFamily="2" charset="2"/>
                <a:buNone/>
              </a:pPr>
              <a:r>
                <a:rPr lang="en-US" altLang="ko-KR" sz="1700" b="1" dirty="0">
                  <a:cs typeface="Times New Roman" pitchFamily="18" charset="0"/>
                </a:rPr>
                <a:t>JSP </a:t>
              </a:r>
              <a:r>
                <a:rPr lang="ko-KR" altLang="en-US" sz="1700" b="1" dirty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개발 환경</a:t>
              </a:r>
            </a:p>
            <a:p>
              <a:pPr marL="342900" indent="-342900" eaLnBrk="0" latinLnBrk="0" hangingPunct="0">
                <a:buClr>
                  <a:schemeClr val="accent1"/>
                </a:buClr>
                <a:buSzPct val="65000"/>
                <a:buFont typeface="Wingdings" pitchFamily="2" charset="2"/>
                <a:buNone/>
              </a:pPr>
              <a:r>
                <a:rPr lang="en-US" altLang="ko-KR" sz="1700" b="1" dirty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(</a:t>
              </a:r>
              <a:r>
                <a:rPr lang="ko-KR" altLang="en-US" sz="1700" b="1" dirty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서블릿 컨테이너</a:t>
              </a:r>
              <a:r>
                <a:rPr lang="en-US" altLang="ko-KR" sz="1700" b="1" dirty="0">
                  <a:cs typeface="Times New Roman" pitchFamily="18" charset="0"/>
                </a:rPr>
                <a:t>)</a:t>
              </a:r>
              <a:endParaRPr lang="en-US" altLang="ko-KR" sz="1700" b="1" dirty="0"/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1776" y="2125"/>
              <a:ext cx="3456" cy="2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indent="-342900">
                <a:buClr>
                  <a:schemeClr val="accent1"/>
                </a:buClr>
                <a:buSzPct val="65000"/>
                <a:buFont typeface="Wingdings" pitchFamily="2" charset="2"/>
                <a:buNone/>
              </a:pPr>
              <a:r>
                <a:rPr lang="en-US" altLang="ko-KR" sz="1700" b="1" dirty="0" smtClean="0">
                  <a:cs typeface="Times New Roman" pitchFamily="18" charset="0"/>
                </a:rPr>
                <a:t>JDK 1.7.0</a:t>
              </a:r>
              <a:endParaRPr lang="en-US" altLang="ko-KR" sz="1700" b="1" dirty="0">
                <a:cs typeface="Times New Roman" pitchFamily="18" charset="0"/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84" y="2125"/>
              <a:ext cx="1242" cy="2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indent="-342900">
                <a:buClr>
                  <a:schemeClr val="accent1"/>
                </a:buClr>
                <a:buSzPct val="65000"/>
                <a:buFont typeface="Wingdings" pitchFamily="2" charset="2"/>
                <a:buNone/>
              </a:pPr>
              <a:r>
                <a:rPr lang="ko-KR" altLang="en-US" sz="1700" b="1" dirty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자바 개발 환경</a:t>
              </a: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1776" y="1830"/>
              <a:ext cx="3456" cy="29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indent="-342900">
                <a:buClr>
                  <a:schemeClr val="accent1"/>
                </a:buClr>
                <a:buSzPct val="65000"/>
                <a:buFont typeface="Wingdings" pitchFamily="2" charset="2"/>
                <a:buNone/>
              </a:pPr>
              <a:r>
                <a:rPr lang="ko-KR" altLang="en-US" sz="1700" b="1" dirty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마이크로소프트 </a:t>
              </a:r>
              <a:r>
                <a:rPr lang="ko-KR" altLang="en-US" sz="1700" b="1" dirty="0" smtClean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윈도우 </a:t>
              </a:r>
              <a:r>
                <a:rPr lang="en-US" altLang="ko-KR" sz="1700" b="1" dirty="0" smtClean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7</a:t>
              </a:r>
              <a:endParaRPr lang="ko-KR" altLang="en-US" sz="1700" b="1" dirty="0">
                <a:latin typeface="굴림" pitchFamily="50" charset="-127"/>
                <a:ea typeface="굴림" pitchFamily="50" charset="-127"/>
                <a:cs typeface="Times New Roman" pitchFamily="18" charset="0"/>
              </a:endParaRPr>
            </a:p>
          </p:txBody>
        </p:sp>
        <p:sp>
          <p:nvSpPr>
            <p:cNvPr id="14" name="Rectangle 10"/>
            <p:cNvSpPr>
              <a:spLocks noChangeArrowheads="1"/>
            </p:cNvSpPr>
            <p:nvPr/>
          </p:nvSpPr>
          <p:spPr bwMode="auto">
            <a:xfrm>
              <a:off x="384" y="1830"/>
              <a:ext cx="1242" cy="29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indent="-342900">
                <a:buClr>
                  <a:schemeClr val="accent1"/>
                </a:buClr>
                <a:buSzPct val="65000"/>
                <a:buFont typeface="Wingdings" pitchFamily="2" charset="2"/>
                <a:buNone/>
              </a:pPr>
              <a:r>
                <a:rPr lang="ko-KR" altLang="en-US" sz="1700" b="1" dirty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운영체제</a:t>
              </a:r>
            </a:p>
          </p:txBody>
        </p:sp>
        <p:sp>
          <p:nvSpPr>
            <p:cNvPr id="15" name="Rectangle 11"/>
            <p:cNvSpPr>
              <a:spLocks noChangeArrowheads="1"/>
            </p:cNvSpPr>
            <p:nvPr/>
          </p:nvSpPr>
          <p:spPr bwMode="auto">
            <a:xfrm>
              <a:off x="1776" y="1584"/>
              <a:ext cx="3456" cy="2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CCCC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indent="-342900">
                <a:buClr>
                  <a:schemeClr val="accent1"/>
                </a:buClr>
                <a:buSzPct val="65000"/>
                <a:buFont typeface="Wingdings" pitchFamily="2" charset="2"/>
                <a:buNone/>
              </a:pPr>
              <a:r>
                <a:rPr lang="ko-KR" altLang="en-US" sz="1700" dirty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버전</a:t>
              </a:r>
            </a:p>
          </p:txBody>
        </p:sp>
        <p:sp>
          <p:nvSpPr>
            <p:cNvPr id="16" name="Rectangle 12"/>
            <p:cNvSpPr>
              <a:spLocks noChangeArrowheads="1"/>
            </p:cNvSpPr>
            <p:nvPr/>
          </p:nvSpPr>
          <p:spPr bwMode="auto">
            <a:xfrm>
              <a:off x="384" y="1584"/>
              <a:ext cx="1242" cy="2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CCCC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indent="-342900">
                <a:buClr>
                  <a:schemeClr val="accent1"/>
                </a:buClr>
                <a:buSzPct val="65000"/>
                <a:buFont typeface="Wingdings" pitchFamily="2" charset="2"/>
                <a:buNone/>
              </a:pPr>
              <a:r>
                <a:rPr lang="ko-KR" altLang="en-US" sz="1700" dirty="0">
                  <a:latin typeface="굴림" pitchFamily="50" charset="-127"/>
                  <a:ea typeface="굴림" pitchFamily="50" charset="-127"/>
                  <a:cs typeface="Times New Roman" pitchFamily="18" charset="0"/>
                </a:rPr>
                <a:t>항목</a:t>
              </a:r>
            </a:p>
          </p:txBody>
        </p:sp>
        <p:sp>
          <p:nvSpPr>
            <p:cNvPr id="18" name="Line 13"/>
            <p:cNvSpPr>
              <a:spLocks noChangeShapeType="1"/>
            </p:cNvSpPr>
            <p:nvPr/>
          </p:nvSpPr>
          <p:spPr bwMode="auto">
            <a:xfrm>
              <a:off x="384" y="1578"/>
              <a:ext cx="4848" cy="0"/>
            </a:xfrm>
            <a:prstGeom prst="line">
              <a:avLst/>
            </a:prstGeom>
            <a:noFill/>
            <a:ln w="28575" cap="rnd">
              <a:solidFill>
                <a:srgbClr val="4378B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Line 14"/>
            <p:cNvSpPr>
              <a:spLocks noChangeShapeType="1"/>
            </p:cNvSpPr>
            <p:nvPr/>
          </p:nvSpPr>
          <p:spPr bwMode="auto">
            <a:xfrm>
              <a:off x="384" y="2832"/>
              <a:ext cx="4848" cy="0"/>
            </a:xfrm>
            <a:prstGeom prst="line">
              <a:avLst/>
            </a:prstGeom>
            <a:noFill/>
            <a:ln w="28575" cap="rnd">
              <a:solidFill>
                <a:srgbClr val="4378B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Line 15"/>
            <p:cNvSpPr>
              <a:spLocks noChangeShapeType="1"/>
            </p:cNvSpPr>
            <p:nvPr/>
          </p:nvSpPr>
          <p:spPr bwMode="auto">
            <a:xfrm>
              <a:off x="384" y="1824"/>
              <a:ext cx="4848" cy="0"/>
            </a:xfrm>
            <a:prstGeom prst="line">
              <a:avLst/>
            </a:prstGeom>
            <a:noFill/>
            <a:ln w="19050" cap="rnd">
              <a:solidFill>
                <a:srgbClr val="FDC01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Line 16"/>
            <p:cNvSpPr>
              <a:spLocks noChangeShapeType="1"/>
            </p:cNvSpPr>
            <p:nvPr/>
          </p:nvSpPr>
          <p:spPr bwMode="auto">
            <a:xfrm>
              <a:off x="384" y="2125"/>
              <a:ext cx="4848" cy="0"/>
            </a:xfrm>
            <a:prstGeom prst="line">
              <a:avLst/>
            </a:prstGeom>
            <a:noFill/>
            <a:ln w="19050" cap="rnd">
              <a:solidFill>
                <a:srgbClr val="FDC01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" name="Line 17"/>
            <p:cNvSpPr>
              <a:spLocks noChangeShapeType="1"/>
            </p:cNvSpPr>
            <p:nvPr/>
          </p:nvSpPr>
          <p:spPr bwMode="auto">
            <a:xfrm>
              <a:off x="384" y="2419"/>
              <a:ext cx="4848" cy="0"/>
            </a:xfrm>
            <a:prstGeom prst="line">
              <a:avLst/>
            </a:prstGeom>
            <a:noFill/>
            <a:ln w="19050" cap="rnd">
              <a:solidFill>
                <a:srgbClr val="FDC01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440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JDK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971600" y="1876182"/>
            <a:ext cx="43581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+mn-lt"/>
                <a:hlinkClick r:id="rId3"/>
              </a:rPr>
              <a:t>http</a:t>
            </a:r>
            <a:r>
              <a:rPr lang="en-US" altLang="ko-KR" dirty="0" smtClean="0">
                <a:latin typeface="+mn-lt"/>
                <a:hlinkClick r:id="rId3"/>
              </a:rPr>
              <a:t>://oracle.com/technetwork/java</a:t>
            </a:r>
            <a:endParaRPr lang="en-US" altLang="ko-KR" dirty="0">
              <a:latin typeface="+mn-lt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67544" y="1412776"/>
            <a:ext cx="2664296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000" kern="0" dirty="0" smtClean="0"/>
              <a:t>JDK </a:t>
            </a:r>
            <a:r>
              <a:rPr lang="ko-KR" altLang="en-US" sz="2000" kern="0" dirty="0" smtClean="0"/>
              <a:t>다운로드</a:t>
            </a:r>
            <a:endParaRPr lang="ko-KR" altLang="en-US" sz="2000" kern="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348880"/>
            <a:ext cx="5904656" cy="4239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22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JDK </a:t>
            </a:r>
            <a:r>
              <a:rPr lang="ko-KR" altLang="en-US" dirty="0"/>
              <a:t>설치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457200" y="1484313"/>
            <a:ext cx="8218488" cy="43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ko-KR" altLang="en-US" sz="2000" kern="0" dirty="0" smtClean="0"/>
              <a:t>다운로드 후 설치</a:t>
            </a:r>
            <a:endParaRPr lang="en-US" altLang="ko-KR" sz="2000" kern="0" dirty="0" smtClean="0"/>
          </a:p>
          <a:p>
            <a:pPr lvl="1"/>
            <a:r>
              <a:rPr lang="ko-KR" altLang="en-US" sz="1800" kern="0" dirty="0" smtClean="0">
                <a:latin typeface="굴림" pitchFamily="50" charset="-127"/>
                <a:ea typeface="굴림" pitchFamily="50" charset="-127"/>
              </a:rPr>
              <a:t>설치경로는 교재의 예제진행을 위해 </a:t>
            </a:r>
            <a:r>
              <a:rPr lang="en-US" altLang="ko-KR" sz="1800" kern="0" dirty="0" smtClean="0"/>
              <a:t>‘C:\</a:t>
            </a:r>
            <a:r>
              <a:rPr lang="en-US" altLang="ko-KR" sz="1800" kern="0" dirty="0" smtClean="0"/>
              <a:t>Jsp\jdk-11.0.1\’</a:t>
            </a:r>
            <a:r>
              <a:rPr lang="ko-KR" altLang="en-US" sz="1800" kern="0" dirty="0" smtClean="0">
                <a:latin typeface="굴림" pitchFamily="50" charset="-127"/>
                <a:ea typeface="굴림" pitchFamily="50" charset="-127"/>
              </a:rPr>
              <a:t>로 설정</a:t>
            </a:r>
            <a:endParaRPr lang="ko-KR" altLang="en-US" sz="1800" kern="0" dirty="0"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420888"/>
            <a:ext cx="5472608" cy="4166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611520" y="5158058"/>
            <a:ext cx="30963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Next Steps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를 클릭하면 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Java SE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의 기술적 설명이 수록되어 있는 웹 페이지로 이동합니다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.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65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JDK </a:t>
            </a:r>
            <a:r>
              <a:rPr lang="ko-KR" altLang="en-US" dirty="0"/>
              <a:t>설치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57200" y="1196752"/>
            <a:ext cx="4114800" cy="43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000" kern="0" dirty="0" smtClean="0"/>
              <a:t>Path 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환경변수 설정</a:t>
            </a:r>
            <a:endParaRPr lang="ko-KR" altLang="en-US" sz="2000" kern="0" dirty="0"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54" y="1772816"/>
            <a:ext cx="5209722" cy="4823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2907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JDK </a:t>
            </a:r>
            <a:r>
              <a:rPr lang="ko-KR" altLang="en-US" dirty="0"/>
              <a:t>설치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57200" y="1484313"/>
            <a:ext cx="8003232" cy="43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000" kern="0" dirty="0" smtClean="0"/>
              <a:t>cmd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에서</a:t>
            </a:r>
            <a:r>
              <a:rPr lang="ko-KR" altLang="en-US" sz="2000" kern="0" dirty="0" smtClean="0"/>
              <a:t> </a:t>
            </a:r>
            <a:r>
              <a:rPr lang="en-US" altLang="ko-KR" sz="2000" kern="0" dirty="0" smtClean="0"/>
              <a:t>JDK 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설치여부 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및 </a:t>
            </a:r>
            <a:r>
              <a:rPr lang="en-US" altLang="ko-KR" sz="2000" kern="0" dirty="0" smtClean="0">
                <a:latin typeface="굴림" pitchFamily="50" charset="-127"/>
                <a:ea typeface="굴림" pitchFamily="50" charset="-127"/>
              </a:rPr>
              <a:t>version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 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확인하기</a:t>
            </a:r>
            <a:endParaRPr lang="ko-KR" altLang="en-US" sz="2000" kern="0" dirty="0"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95" y="2420888"/>
            <a:ext cx="8338193" cy="280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637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Tomcat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57200" y="1700808"/>
            <a:ext cx="8229600" cy="464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ko-KR" sz="2400" kern="0" dirty="0" smtClean="0">
                <a:solidFill>
                  <a:schemeClr val="tx1"/>
                </a:solidFill>
              </a:rPr>
              <a:t>JSP </a:t>
            </a:r>
            <a:r>
              <a:rPr lang="ko-KR" altLang="en-US" sz="2400" kern="0" dirty="0" smtClean="0">
                <a:solidFill>
                  <a:schemeClr val="tx1"/>
                </a:solidFill>
                <a:latin typeface="굴림" pitchFamily="50" charset="-127"/>
                <a:ea typeface="굴림" pitchFamily="50" charset="-127"/>
              </a:rPr>
              <a:t>컨테이너</a:t>
            </a:r>
            <a:r>
              <a:rPr lang="en-US" altLang="ko-KR" sz="2400" kern="0" dirty="0" smtClean="0">
                <a:solidFill>
                  <a:schemeClr val="tx1"/>
                </a:solidFill>
              </a:rPr>
              <a:t>(Container)</a:t>
            </a:r>
            <a:r>
              <a:rPr lang="ko-KR" altLang="en-US" sz="2400" kern="0" dirty="0" smtClean="0">
                <a:solidFill>
                  <a:schemeClr val="tx1"/>
                </a:solidFill>
                <a:latin typeface="굴림" pitchFamily="50" charset="-127"/>
                <a:ea typeface="굴림" pitchFamily="50" charset="-127"/>
              </a:rPr>
              <a:t>란</a:t>
            </a:r>
            <a:r>
              <a:rPr lang="en-US" altLang="ko-KR" sz="2400" kern="0" dirty="0" smtClean="0">
                <a:solidFill>
                  <a:schemeClr val="tx1"/>
                </a:solidFill>
              </a:rPr>
              <a:t>?</a:t>
            </a:r>
          </a:p>
          <a:p>
            <a:endParaRPr lang="ko-KR" altLang="en-US" sz="2400" kern="0" dirty="0">
              <a:solidFill>
                <a:schemeClr val="tx1"/>
              </a:solidFill>
            </a:endParaRPr>
          </a:p>
          <a:p>
            <a:pPr lvl="1"/>
            <a:r>
              <a:rPr lang="en-US" altLang="ko-KR" sz="2000" kern="0" dirty="0" smtClean="0"/>
              <a:t>JSP</a:t>
            </a:r>
            <a:r>
              <a:rPr lang="ko-KR" altLang="en-US" sz="2000" kern="0" dirty="0">
                <a:latin typeface="굴림" pitchFamily="50" charset="-127"/>
                <a:ea typeface="굴림" pitchFamily="50" charset="-127"/>
              </a:rPr>
              <a:t>를 사용하기 위해서 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웹서버와 </a:t>
            </a:r>
            <a:r>
              <a:rPr lang="en-US" altLang="ko-KR" sz="2000" kern="0" dirty="0"/>
              <a:t>JSP </a:t>
            </a:r>
            <a:r>
              <a:rPr lang="ko-KR" altLang="en-US" sz="2000" kern="0" dirty="0">
                <a:latin typeface="굴림" pitchFamily="50" charset="-127"/>
                <a:ea typeface="굴림" pitchFamily="50" charset="-127"/>
              </a:rPr>
              <a:t>컨테이너가 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필요</a:t>
            </a:r>
            <a:endParaRPr lang="en-US" altLang="ko-KR" sz="2000" kern="0" dirty="0" smtClean="0">
              <a:latin typeface="굴림" pitchFamily="50" charset="-127"/>
              <a:ea typeface="굴림" pitchFamily="50" charset="-127"/>
            </a:endParaRPr>
          </a:p>
          <a:p>
            <a:pPr lvl="1"/>
            <a:endParaRPr lang="en-US" altLang="ko-KR" sz="2000" kern="0" dirty="0"/>
          </a:p>
          <a:p>
            <a:pPr lvl="1"/>
            <a:r>
              <a:rPr lang="en-US" altLang="ko-KR" sz="2000" kern="0" dirty="0"/>
              <a:t>JSP </a:t>
            </a:r>
            <a:r>
              <a:rPr lang="ko-KR" altLang="en-US" sz="2000" kern="0" dirty="0">
                <a:latin typeface="굴림" pitchFamily="50" charset="-127"/>
                <a:ea typeface="굴림" pitchFamily="50" charset="-127"/>
              </a:rPr>
              <a:t>컨테이너는</a:t>
            </a:r>
            <a:r>
              <a:rPr lang="ko-KR" altLang="en-US" sz="2000" kern="0" dirty="0"/>
              <a:t> </a:t>
            </a:r>
            <a:r>
              <a:rPr lang="en-US" altLang="ko-KR" sz="2000" kern="0" dirty="0"/>
              <a:t>JSP</a:t>
            </a:r>
            <a:r>
              <a:rPr lang="ko-KR" altLang="en-US" sz="2000" kern="0" dirty="0">
                <a:latin typeface="굴림" pitchFamily="50" charset="-127"/>
                <a:ea typeface="굴림" pitchFamily="50" charset="-127"/>
              </a:rPr>
              <a:t>를 동작할 수 있도록 하는 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웹서버</a:t>
            </a:r>
            <a:endParaRPr lang="en-US" altLang="ko-KR" sz="2000" kern="0" dirty="0" smtClean="0">
              <a:latin typeface="굴림" pitchFamily="50" charset="-127"/>
              <a:ea typeface="굴림" pitchFamily="50" charset="-127"/>
            </a:endParaRPr>
          </a:p>
          <a:p>
            <a:pPr lvl="1"/>
            <a:endParaRPr lang="en-US" altLang="ko-KR" sz="2000" kern="0" dirty="0"/>
          </a:p>
          <a:p>
            <a:pPr lvl="1"/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동적인 </a:t>
            </a:r>
            <a:r>
              <a:rPr lang="ko-KR" altLang="en-US" sz="2000" kern="0" dirty="0">
                <a:latin typeface="굴림" pitchFamily="50" charset="-127"/>
                <a:ea typeface="굴림" pitchFamily="50" charset="-127"/>
              </a:rPr>
              <a:t>페이지 생성을 맡아서 처리할 프로그램으로</a:t>
            </a:r>
            <a:r>
              <a:rPr lang="ko-KR" altLang="en-US" sz="2000" kern="0" dirty="0"/>
              <a:t> </a:t>
            </a:r>
            <a:r>
              <a:rPr lang="en-US" altLang="ko-KR" sz="2000" kern="0" dirty="0"/>
              <a:t>JSP </a:t>
            </a:r>
            <a:r>
              <a:rPr lang="ko-KR" altLang="en-US" sz="2000" kern="0" dirty="0">
                <a:latin typeface="굴림" pitchFamily="50" charset="-127"/>
                <a:ea typeface="굴림" pitchFamily="50" charset="-127"/>
              </a:rPr>
              <a:t>페이지에 대한 요청을 </a:t>
            </a:r>
            <a:r>
              <a:rPr lang="ko-KR" altLang="en-US" sz="2000" kern="0" dirty="0" smtClean="0">
                <a:latin typeface="굴림" pitchFamily="50" charset="-127"/>
                <a:ea typeface="굴림" pitchFamily="50" charset="-127"/>
              </a:rPr>
              <a:t>처리</a:t>
            </a:r>
            <a:endParaRPr lang="en-US" altLang="ko-KR" sz="2000" kern="0" dirty="0">
              <a:latin typeface="굴림" pitchFamily="50" charset="-127"/>
              <a:ea typeface="굴림" pitchFamily="50" charset="-127"/>
            </a:endParaRPr>
          </a:p>
          <a:p>
            <a:endParaRPr lang="ko-KR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78813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JSPStudy.co.kr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Tomcat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16" name="AutoShape 3"/>
          <p:cNvSpPr>
            <a:spLocks noChangeArrowheads="1"/>
          </p:cNvSpPr>
          <p:nvPr/>
        </p:nvSpPr>
        <p:spPr bwMode="ltGray">
          <a:xfrm>
            <a:off x="381000" y="1600200"/>
            <a:ext cx="5880100" cy="4495800"/>
          </a:xfrm>
          <a:prstGeom prst="rightArrow">
            <a:avLst>
              <a:gd name="adj1" fmla="val 79306"/>
              <a:gd name="adj2" fmla="val 32395"/>
            </a:avLst>
          </a:prstGeom>
          <a:gradFill rotWithShape="1">
            <a:gsLst>
              <a:gs pos="0">
                <a:schemeClr val="accent1">
                  <a:gamma/>
                  <a:tint val="0"/>
                  <a:invGamma/>
                </a:schemeClr>
              </a:gs>
              <a:gs pos="100000">
                <a:schemeClr val="accent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7" name="AutoShape 4"/>
          <p:cNvSpPr>
            <a:spLocks noChangeArrowheads="1"/>
          </p:cNvSpPr>
          <p:nvPr/>
        </p:nvSpPr>
        <p:spPr bwMode="blackWhite">
          <a:xfrm>
            <a:off x="762000" y="2209800"/>
            <a:ext cx="4038600" cy="990600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tint val="69804"/>
                  <a:invGamma/>
                </a:schemeClr>
              </a:gs>
            </a:gsLst>
            <a:lin ang="5400000" scaled="1"/>
          </a:gradFill>
          <a:ln w="254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dirty="0">
                <a:latin typeface="+mn-lt"/>
                <a:hlinkClick r:id="rId3"/>
              </a:rPr>
              <a:t>http://tomcat.apache.org</a:t>
            </a:r>
            <a:r>
              <a:rPr lang="en-US" altLang="ko-KR" dirty="0" smtClean="0">
                <a:hlinkClick r:id="rId3"/>
              </a:rPr>
              <a:t>/</a:t>
            </a:r>
            <a:endParaRPr lang="en-US" altLang="ko-KR" dirty="0" smtClean="0"/>
          </a:p>
          <a:p>
            <a:pPr algn="ctr" eaLnBrk="0" hangingPunct="0"/>
            <a:r>
              <a:rPr lang="ko-KR" altLang="en-US" b="1" dirty="0" smtClean="0">
                <a:solidFill>
                  <a:schemeClr val="bg1"/>
                </a:solidFill>
                <a:ea typeface="굴림" charset="-127"/>
              </a:rPr>
              <a:t>에서 무료로 다운로드  및 사용 가능</a:t>
            </a:r>
            <a:endParaRPr lang="en-US" altLang="ko-KR" b="1" dirty="0">
              <a:solidFill>
                <a:schemeClr val="bg1"/>
              </a:solidFill>
              <a:ea typeface="굴림" charset="-127"/>
            </a:endParaRPr>
          </a:p>
        </p:txBody>
      </p:sp>
      <p:sp>
        <p:nvSpPr>
          <p:cNvPr id="18" name="AutoShape 5"/>
          <p:cNvSpPr>
            <a:spLocks noChangeArrowheads="1"/>
          </p:cNvSpPr>
          <p:nvPr/>
        </p:nvSpPr>
        <p:spPr bwMode="blackWhite">
          <a:xfrm>
            <a:off x="762000" y="3352800"/>
            <a:ext cx="4038600" cy="990600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rgbClr val="699D5F"/>
              </a:gs>
              <a:gs pos="100000">
                <a:srgbClr val="699D5F">
                  <a:gamma/>
                  <a:tint val="69804"/>
                  <a:invGamma/>
                </a:srgbClr>
              </a:gs>
            </a:gsLst>
            <a:lin ang="5400000" scaled="1"/>
          </a:gradFill>
          <a:ln w="254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b="1" dirty="0" smtClean="0">
                <a:solidFill>
                  <a:schemeClr val="bg1"/>
                </a:solidFill>
                <a:ea typeface="굴림" charset="-127"/>
              </a:rPr>
              <a:t>Sun</a:t>
            </a:r>
            <a:r>
              <a:rPr lang="ko-KR" altLang="en-US" b="1" dirty="0" smtClean="0">
                <a:solidFill>
                  <a:schemeClr val="bg1"/>
                </a:solidFill>
                <a:ea typeface="굴림" charset="-127"/>
              </a:rPr>
              <a:t>사에서 개발</a:t>
            </a:r>
            <a:r>
              <a:rPr lang="en-US" altLang="ko-KR" b="1" dirty="0" smtClean="0">
                <a:solidFill>
                  <a:schemeClr val="bg1"/>
                </a:solidFill>
                <a:ea typeface="굴림" charset="-127"/>
              </a:rPr>
              <a:t>,</a:t>
            </a:r>
          </a:p>
          <a:p>
            <a:pPr algn="ctr" eaLnBrk="0" hangingPunct="0"/>
            <a:r>
              <a:rPr lang="en-US" altLang="ko-KR" b="1" dirty="0" smtClean="0">
                <a:solidFill>
                  <a:schemeClr val="bg1"/>
                </a:solidFill>
                <a:ea typeface="굴림" charset="-127"/>
              </a:rPr>
              <a:t>JSP, Servlet</a:t>
            </a:r>
            <a:r>
              <a:rPr lang="ko-KR" altLang="en-US" b="1" dirty="0" smtClean="0">
                <a:solidFill>
                  <a:schemeClr val="bg1"/>
                </a:solidFill>
                <a:ea typeface="굴림" charset="-127"/>
              </a:rPr>
              <a:t>의 공식적인 컨테이너</a:t>
            </a:r>
            <a:endParaRPr lang="en-US" altLang="ko-KR" b="1" dirty="0">
              <a:solidFill>
                <a:schemeClr val="bg1"/>
              </a:solidFill>
              <a:ea typeface="굴림" charset="-127"/>
            </a:endParaRPr>
          </a:p>
        </p:txBody>
      </p:sp>
      <p:sp>
        <p:nvSpPr>
          <p:cNvPr id="19" name="AutoShape 6"/>
          <p:cNvSpPr>
            <a:spLocks noChangeArrowheads="1"/>
          </p:cNvSpPr>
          <p:nvPr/>
        </p:nvSpPr>
        <p:spPr bwMode="blackWhite">
          <a:xfrm>
            <a:off x="762000" y="4495800"/>
            <a:ext cx="4038600" cy="990600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chemeClr val="hlink"/>
              </a:gs>
              <a:gs pos="100000">
                <a:schemeClr val="hlink">
                  <a:gamma/>
                  <a:tint val="69804"/>
                  <a:invGamma/>
                </a:schemeClr>
              </a:gs>
            </a:gsLst>
            <a:lin ang="5400000" scaled="1"/>
          </a:gradFill>
          <a:ln w="254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ko-KR" altLang="en-US" b="1" dirty="0" smtClean="0">
                <a:solidFill>
                  <a:schemeClr val="bg1"/>
                </a:solidFill>
                <a:ea typeface="굴림" charset="-127"/>
              </a:rPr>
              <a:t>독립적으로 </a:t>
            </a:r>
            <a:endParaRPr lang="en-US" altLang="ko-KR" b="1" dirty="0" smtClean="0">
              <a:solidFill>
                <a:schemeClr val="bg1"/>
              </a:solidFill>
              <a:ea typeface="굴림" charset="-127"/>
            </a:endParaRPr>
          </a:p>
          <a:p>
            <a:pPr algn="ctr" eaLnBrk="0" hangingPunct="0"/>
            <a:r>
              <a:rPr lang="ko-KR" altLang="en-US" b="1" dirty="0" smtClean="0">
                <a:solidFill>
                  <a:schemeClr val="bg1"/>
                </a:solidFill>
                <a:ea typeface="굴림" charset="-127"/>
              </a:rPr>
              <a:t>웹서버</a:t>
            </a:r>
            <a:r>
              <a:rPr lang="en-US" altLang="ko-KR" b="1" dirty="0" smtClean="0">
                <a:solidFill>
                  <a:schemeClr val="bg1"/>
                </a:solidFill>
                <a:ea typeface="굴림" charset="-127"/>
              </a:rPr>
              <a:t>(</a:t>
            </a:r>
            <a:r>
              <a:rPr lang="en-US" altLang="ko-KR" b="1" dirty="0" smtClean="0">
                <a:solidFill>
                  <a:schemeClr val="bg1"/>
                </a:solidFill>
                <a:latin typeface="+mn-lt"/>
                <a:ea typeface="굴림" charset="-127"/>
              </a:rPr>
              <a:t>IIS, Apache</a:t>
            </a:r>
            <a:r>
              <a:rPr lang="en-US" altLang="ko-KR" b="1" dirty="0" smtClean="0">
                <a:solidFill>
                  <a:schemeClr val="bg1"/>
                </a:solidFill>
                <a:ea typeface="굴림" charset="-127"/>
              </a:rPr>
              <a:t>)</a:t>
            </a:r>
            <a:r>
              <a:rPr lang="ko-KR" altLang="en-US" b="1" dirty="0" smtClean="0">
                <a:solidFill>
                  <a:schemeClr val="bg1"/>
                </a:solidFill>
                <a:ea typeface="굴림" charset="-127"/>
              </a:rPr>
              <a:t>와 연동가능</a:t>
            </a:r>
            <a:endParaRPr lang="en-US" altLang="ko-KR" b="1" dirty="0">
              <a:solidFill>
                <a:schemeClr val="bg1"/>
              </a:solidFill>
              <a:ea typeface="굴림" charset="-127"/>
            </a:endParaRPr>
          </a:p>
        </p:txBody>
      </p:sp>
      <p:sp>
        <p:nvSpPr>
          <p:cNvPr id="20" name="AutoShape 7"/>
          <p:cNvSpPr>
            <a:spLocks noChangeArrowheads="1"/>
          </p:cNvSpPr>
          <p:nvPr/>
        </p:nvSpPr>
        <p:spPr bwMode="auto">
          <a:xfrm>
            <a:off x="6305872" y="3140968"/>
            <a:ext cx="2514600" cy="1295400"/>
          </a:xfrm>
          <a:prstGeom prst="roundRect">
            <a:avLst>
              <a:gd name="adj" fmla="val 9106"/>
            </a:avLst>
          </a:prstGeom>
          <a:noFill/>
          <a:ln w="25400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/>
            <a:r>
              <a:rPr lang="en-US" altLang="ko-KR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굴림" charset="-127"/>
              </a:rPr>
              <a:t>Tomcat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굴림" charset="-127"/>
              </a:rPr>
              <a:t>의 특징</a:t>
            </a:r>
            <a:endParaRPr lang="en-US" altLang="ko-KR" sz="2400" b="1" dirty="0">
              <a:effectLst>
                <a:outerShdw blurRad="38100" dist="38100" dir="2700000" algn="tl">
                  <a:srgbClr val="C0C0C0"/>
                </a:outerShdw>
              </a:effectLst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081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최종템블릿">
  <a:themeElements>
    <a:clrScheme name="sample 2">
      <a:dk1>
        <a:srgbClr val="000000"/>
      </a:dk1>
      <a:lt1>
        <a:srgbClr val="FFFFFF"/>
      </a:lt1>
      <a:dk2>
        <a:srgbClr val="0B3191"/>
      </a:dk2>
      <a:lt2>
        <a:srgbClr val="C0C0C0"/>
      </a:lt2>
      <a:accent1>
        <a:srgbClr val="68A6EA"/>
      </a:accent1>
      <a:accent2>
        <a:srgbClr val="00CC99"/>
      </a:accent2>
      <a:accent3>
        <a:srgbClr val="FFFFFF"/>
      </a:accent3>
      <a:accent4>
        <a:srgbClr val="000000"/>
      </a:accent4>
      <a:accent5>
        <a:srgbClr val="B9D0F3"/>
      </a:accent5>
      <a:accent6>
        <a:srgbClr val="00B98A"/>
      </a:accent6>
      <a:hlink>
        <a:srgbClr val="4173F1"/>
      </a:hlink>
      <a:folHlink>
        <a:srgbClr val="A982CA"/>
      </a:folHlink>
    </a:clrScheme>
    <a:fontScheme name="sampl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mple 1">
        <a:dk1>
          <a:srgbClr val="000066"/>
        </a:dk1>
        <a:lt1>
          <a:srgbClr val="FFFFFF"/>
        </a:lt1>
        <a:dk2>
          <a:srgbClr val="175B5B"/>
        </a:dk2>
        <a:lt2>
          <a:srgbClr val="C0C0C0"/>
        </a:lt2>
        <a:accent1>
          <a:srgbClr val="7DB038"/>
        </a:accent1>
        <a:accent2>
          <a:srgbClr val="6CA5D8"/>
        </a:accent2>
        <a:accent3>
          <a:srgbClr val="FFFFFF"/>
        </a:accent3>
        <a:accent4>
          <a:srgbClr val="000056"/>
        </a:accent4>
        <a:accent5>
          <a:srgbClr val="BFD4AE"/>
        </a:accent5>
        <a:accent6>
          <a:srgbClr val="6195C4"/>
        </a:accent6>
        <a:hlink>
          <a:srgbClr val="5D4BC7"/>
        </a:hlink>
        <a:folHlink>
          <a:srgbClr val="878FA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2">
        <a:dk1>
          <a:srgbClr val="000000"/>
        </a:dk1>
        <a:lt1>
          <a:srgbClr val="FFFFFF"/>
        </a:lt1>
        <a:dk2>
          <a:srgbClr val="0B3191"/>
        </a:dk2>
        <a:lt2>
          <a:srgbClr val="C0C0C0"/>
        </a:lt2>
        <a:accent1>
          <a:srgbClr val="68A6EA"/>
        </a:accent1>
        <a:accent2>
          <a:srgbClr val="00CC99"/>
        </a:accent2>
        <a:accent3>
          <a:srgbClr val="FFFFFF"/>
        </a:accent3>
        <a:accent4>
          <a:srgbClr val="000000"/>
        </a:accent4>
        <a:accent5>
          <a:srgbClr val="B9D0F3"/>
        </a:accent5>
        <a:accent6>
          <a:srgbClr val="00B98A"/>
        </a:accent6>
        <a:hlink>
          <a:srgbClr val="4173F1"/>
        </a:hlink>
        <a:folHlink>
          <a:srgbClr val="A982C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3">
        <a:dk1>
          <a:srgbClr val="000000"/>
        </a:dk1>
        <a:lt1>
          <a:srgbClr val="FFFFFF"/>
        </a:lt1>
        <a:dk2>
          <a:srgbClr val="500E86"/>
        </a:dk2>
        <a:lt2>
          <a:srgbClr val="B2B2B2"/>
        </a:lt2>
        <a:accent1>
          <a:srgbClr val="3C96C8"/>
        </a:accent1>
        <a:accent2>
          <a:srgbClr val="E2AF52"/>
        </a:accent2>
        <a:accent3>
          <a:srgbClr val="FFFFFF"/>
        </a:accent3>
        <a:accent4>
          <a:srgbClr val="000000"/>
        </a:accent4>
        <a:accent5>
          <a:srgbClr val="AFC9E0"/>
        </a:accent5>
        <a:accent6>
          <a:srgbClr val="CD9E49"/>
        </a:accent6>
        <a:hlink>
          <a:srgbClr val="576CD5"/>
        </a:hlink>
        <a:folHlink>
          <a:srgbClr val="6EBCB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최종템블릿</Template>
  <TotalTime>1113</TotalTime>
  <Words>465</Words>
  <Application>Microsoft Office PowerPoint</Application>
  <PresentationFormat>화면 슬라이드 쇼(4:3)</PresentationFormat>
  <Paragraphs>150</Paragraphs>
  <Slides>26</Slides>
  <Notes>25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8" baseType="lpstr">
      <vt:lpstr>최종템블릿</vt:lpstr>
      <vt:lpstr>Image</vt:lpstr>
      <vt:lpstr>Chapter02  </vt:lpstr>
      <vt:lpstr>개요</vt:lpstr>
      <vt:lpstr>JDK 설치</vt:lpstr>
      <vt:lpstr>JDK 설치</vt:lpstr>
      <vt:lpstr>JDK 설치</vt:lpstr>
      <vt:lpstr>JDK 설치</vt:lpstr>
      <vt:lpstr>JDK 설치</vt:lpstr>
      <vt:lpstr>Tomcat 설치</vt:lpstr>
      <vt:lpstr>Tomcat 설치</vt:lpstr>
      <vt:lpstr>Tomcat 설치</vt:lpstr>
      <vt:lpstr>Tomcat 설치</vt:lpstr>
      <vt:lpstr>Tomcat 설치</vt:lpstr>
      <vt:lpstr>Tomcat 설치</vt:lpstr>
      <vt:lpstr>Tomcat 설치</vt:lpstr>
      <vt:lpstr>Tomcat 설치</vt:lpstr>
      <vt:lpstr>Tomcat 설치</vt:lpstr>
      <vt:lpstr>eclipse 설치</vt:lpstr>
      <vt:lpstr>eclipse 설치</vt:lpstr>
      <vt:lpstr>eclipse 설치</vt:lpstr>
      <vt:lpstr>eclipse 설치</vt:lpstr>
      <vt:lpstr>eclipse 설치</vt:lpstr>
      <vt:lpstr>eclipse 설치</vt:lpstr>
      <vt:lpstr>eclipse 설치</vt:lpstr>
      <vt:lpstr>eclipse 설치</vt:lpstr>
      <vt:lpstr>eclipse 설치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JSPStudy와 함께하는 웹프로그래밍</dc:title>
  <dc:creator>Choco</dc:creator>
  <cp:lastModifiedBy>Windows 사용자</cp:lastModifiedBy>
  <cp:revision>104</cp:revision>
  <dcterms:created xsi:type="dcterms:W3CDTF">2013-12-17T00:44:17Z</dcterms:created>
  <dcterms:modified xsi:type="dcterms:W3CDTF">2019-02-27T07:40:50Z</dcterms:modified>
</cp:coreProperties>
</file>

<file path=docProps/thumbnail.jpeg>
</file>